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23" r:id="rId1"/>
  </p:sldMasterIdLst>
  <p:notesMasterIdLst>
    <p:notesMasterId r:id="rId22"/>
  </p:notesMasterIdLst>
  <p:handoutMasterIdLst>
    <p:handoutMasterId r:id="rId23"/>
  </p:handoutMasterIdLst>
  <p:sldIdLst>
    <p:sldId id="385" r:id="rId2"/>
    <p:sldId id="395" r:id="rId3"/>
    <p:sldId id="406" r:id="rId4"/>
    <p:sldId id="393" r:id="rId5"/>
    <p:sldId id="407" r:id="rId6"/>
    <p:sldId id="394" r:id="rId7"/>
    <p:sldId id="397" r:id="rId8"/>
    <p:sldId id="398" r:id="rId9"/>
    <p:sldId id="399" r:id="rId10"/>
    <p:sldId id="400" r:id="rId11"/>
    <p:sldId id="408" r:id="rId12"/>
    <p:sldId id="384" r:id="rId13"/>
    <p:sldId id="402" r:id="rId14"/>
    <p:sldId id="401" r:id="rId15"/>
    <p:sldId id="403" r:id="rId16"/>
    <p:sldId id="404" r:id="rId17"/>
    <p:sldId id="409" r:id="rId18"/>
    <p:sldId id="396" r:id="rId19"/>
    <p:sldId id="405" r:id="rId20"/>
    <p:sldId id="411" r:id="rId21"/>
  </p:sldIdLst>
  <p:sldSz cx="12192000" cy="6858000"/>
  <p:notesSz cx="6858000" cy="9144000"/>
  <p:embeddedFontLs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Light" panose="00000400000000000000" pitchFamily="2" charset="0"/>
      <p:regular r:id="rId28"/>
      <p:italic r:id="rId29"/>
    </p:embeddedFont>
    <p:embeddedFont>
      <p:font typeface="한컴산뜻돋움" panose="02000000000000000000" pitchFamily="2" charset="-127"/>
      <p:regular r:id="rId30"/>
      <p:bold r:id="rId31"/>
    </p:embeddedFont>
    <p:embeddedFont>
      <p:font typeface="휴먼둥근헤드라인" panose="02030504000101010101" pitchFamily="18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1" clrIdx="0">
    <p:extLst>
      <p:ext uri="{19B8F6BF-5375-455C-9EA6-DF929625EA0E}">
        <p15:presenceInfo xmlns:p15="http://schemas.microsoft.com/office/powerpoint/2012/main" userId=" src" providerId="None"/>
      </p:ext>
    </p:extLst>
  </p:cmAuthor>
  <p:cmAuthor id="2" name="Shopon Ahmed" initials="SA" lastIdx="2" clrIdx="1">
    <p:extLst>
      <p:ext uri="{19B8F6BF-5375-455C-9EA6-DF929625EA0E}">
        <p15:presenceInfo xmlns:p15="http://schemas.microsoft.com/office/powerpoint/2012/main" userId="Shopon Ah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14E"/>
    <a:srgbClr val="9A887A"/>
    <a:srgbClr val="D8CFCA"/>
    <a:srgbClr val="D1C5C1"/>
    <a:srgbClr val="BAAFA6"/>
    <a:srgbClr val="A09084"/>
    <a:srgbClr val="D9BA97"/>
    <a:srgbClr val="DFD5CF"/>
    <a:srgbClr val="A19083"/>
    <a:srgbClr val="968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80366" autoAdjust="0"/>
  </p:normalViewPr>
  <p:slideViewPr>
    <p:cSldViewPr snapToGrid="0" snapToObjects="1">
      <p:cViewPr varScale="1">
        <p:scale>
          <a:sx n="66" d="100"/>
          <a:sy n="66" d="100"/>
        </p:scale>
        <p:origin x="118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2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94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훈련을 하기 전</a:t>
            </a:r>
            <a:r>
              <a:rPr lang="en-US" altLang="ko-KR" dirty="0"/>
              <a:t>, sentiment</a:t>
            </a:r>
            <a:r>
              <a:rPr lang="ko-KR" altLang="en-US" dirty="0"/>
              <a:t>를 숫자 형태로 </a:t>
            </a:r>
            <a:r>
              <a:rPr lang="en-US" altLang="ko-KR" dirty="0"/>
              <a:t>encoding </a:t>
            </a:r>
            <a:r>
              <a:rPr lang="ko-KR" altLang="en-US" dirty="0"/>
              <a:t>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27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사용할 모델인 </a:t>
            </a:r>
            <a:r>
              <a:rPr lang="en-US" altLang="ko-KR" dirty="0" err="1"/>
              <a:t>distilbert</a:t>
            </a:r>
            <a:r>
              <a:rPr lang="en-US" altLang="ko-KR" dirty="0"/>
              <a:t> </a:t>
            </a:r>
            <a:r>
              <a:rPr lang="ko-KR" altLang="en-US" dirty="0"/>
              <a:t>모델과 </a:t>
            </a:r>
            <a:r>
              <a:rPr lang="ko-KR" altLang="en-US" dirty="0" err="1"/>
              <a:t>토크나이저를</a:t>
            </a:r>
            <a:r>
              <a:rPr lang="ko-KR" altLang="en-US" dirty="0"/>
              <a:t> </a:t>
            </a:r>
            <a:r>
              <a:rPr lang="ko-KR" altLang="en-US" dirty="0" err="1"/>
              <a:t>로딩해</a:t>
            </a:r>
            <a:r>
              <a:rPr lang="en-US" altLang="ko-KR" dirty="0"/>
              <a:t>,</a:t>
            </a:r>
            <a:r>
              <a:rPr lang="ko-KR" altLang="en-US" dirty="0"/>
              <a:t> 텍스트 데이터를 처리하고 모델을 실행하는데 필요한 준비를 해주었습니다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그 다음 층화 샘플링 단계를 거쳤는데</a:t>
            </a:r>
            <a:r>
              <a:rPr lang="en-US" altLang="ko-KR" dirty="0"/>
              <a:t>, </a:t>
            </a:r>
            <a:r>
              <a:rPr lang="ko-KR" altLang="en-US" dirty="0"/>
              <a:t>해당 데이터가 </a:t>
            </a:r>
            <a:r>
              <a:rPr lang="en-US" altLang="ko-KR" dirty="0"/>
              <a:t>40000</a:t>
            </a:r>
            <a:r>
              <a:rPr lang="ko-KR" altLang="en-US" dirty="0"/>
              <a:t>개의 텍스트를 가지고 </a:t>
            </a:r>
            <a:r>
              <a:rPr lang="ko-KR" altLang="en-US" dirty="0" err="1"/>
              <a:t>있다보니</a:t>
            </a:r>
            <a:r>
              <a:rPr lang="ko-KR" altLang="en-US" dirty="0"/>
              <a:t> </a:t>
            </a:r>
            <a:r>
              <a:rPr lang="ko-KR" altLang="en-US" dirty="0" err="1"/>
              <a:t>딥러닝하는</a:t>
            </a:r>
            <a:r>
              <a:rPr lang="ko-KR" altLang="en-US" dirty="0"/>
              <a:t> 부분에서 무한 로딩이 발생하거나</a:t>
            </a:r>
            <a:r>
              <a:rPr lang="en-US" altLang="ko-KR" dirty="0"/>
              <a:t>, </a:t>
            </a:r>
            <a:r>
              <a:rPr lang="ko-KR" altLang="en-US" dirty="0"/>
              <a:t>메모리 초과로 인해 코드가 죽는 현상이 계속해서 발생했습니다</a:t>
            </a:r>
            <a:r>
              <a:rPr lang="en-US" altLang="ko-KR" dirty="0"/>
              <a:t>. =&gt; </a:t>
            </a:r>
            <a:r>
              <a:rPr lang="ko-KR" altLang="en-US" dirty="0"/>
              <a:t>그래서 </a:t>
            </a:r>
            <a:r>
              <a:rPr lang="en-US" altLang="ko-KR" dirty="0"/>
              <a:t>10000</a:t>
            </a:r>
            <a:r>
              <a:rPr lang="ko-KR" altLang="en-US" dirty="0"/>
              <a:t>개로 데이터를 축소하기 위해 랜덤 추출하는 방법을 사용했는데</a:t>
            </a:r>
            <a:r>
              <a:rPr lang="en-US" altLang="ko-KR" dirty="0"/>
              <a:t>, </a:t>
            </a:r>
            <a:r>
              <a:rPr lang="ko-KR" altLang="en-US" dirty="0"/>
              <a:t>이 때 각 감정 레이블의 분포가 적절히 대표되도록 비율을 맞춰주기 위해 </a:t>
            </a:r>
            <a:r>
              <a:rPr lang="en-US" altLang="ko-KR" dirty="0"/>
              <a:t>stratified sampling </a:t>
            </a:r>
            <a:r>
              <a:rPr lang="ko-KR" altLang="en-US" dirty="0"/>
              <a:t>방법을 사용해주었습니다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40000</a:t>
            </a:r>
            <a:r>
              <a:rPr lang="ko-KR" altLang="en-US" dirty="0"/>
              <a:t>개에서 </a:t>
            </a:r>
            <a:r>
              <a:rPr lang="en-US" altLang="ko-KR" dirty="0"/>
              <a:t>10000</a:t>
            </a:r>
            <a:r>
              <a:rPr lang="ko-KR" altLang="en-US" dirty="0"/>
              <a:t>개로 </a:t>
            </a:r>
            <a:r>
              <a:rPr lang="en-US" altLang="ko-KR" dirty="0"/>
              <a:t>stratified sampling</a:t>
            </a:r>
            <a:r>
              <a:rPr lang="ko-KR" altLang="en-US" dirty="0"/>
              <a:t>을 거친 후의 데이터입니다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3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축소시킨 데이터를 가지고 </a:t>
            </a:r>
            <a:r>
              <a:rPr lang="en-US" altLang="ko-KR" dirty="0" err="1"/>
              <a:t>DistilBert</a:t>
            </a:r>
            <a:r>
              <a:rPr lang="en-US" altLang="ko-KR" dirty="0"/>
              <a:t> </a:t>
            </a:r>
            <a:r>
              <a:rPr lang="ko-KR" altLang="en-US" dirty="0"/>
              <a:t>모델에 훈련시키기 전</a:t>
            </a:r>
            <a:r>
              <a:rPr lang="en-US" altLang="ko-KR" dirty="0"/>
              <a:t>,</a:t>
            </a:r>
            <a:r>
              <a:rPr lang="ko-KR" altLang="en-US" dirty="0"/>
              <a:t> 알맞은 형태로 변형해주기 위해서 토큰화</a:t>
            </a:r>
            <a:r>
              <a:rPr lang="en-US" altLang="ko-KR" dirty="0"/>
              <a:t>, </a:t>
            </a:r>
            <a:r>
              <a:rPr lang="ko-KR" altLang="en-US" dirty="0"/>
              <a:t>패딩</a:t>
            </a:r>
            <a:r>
              <a:rPr lang="en-US" altLang="ko-KR" dirty="0"/>
              <a:t>, </a:t>
            </a:r>
            <a:r>
              <a:rPr lang="ko-KR" altLang="en-US" dirty="0" err="1"/>
              <a:t>마스킹을</a:t>
            </a:r>
            <a:r>
              <a:rPr lang="ko-KR" altLang="en-US" dirty="0"/>
              <a:t> 통해 벡터화를 해주었습니다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9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</a:t>
            </a:r>
            <a:r>
              <a:rPr lang="ko-KR" altLang="en-US" dirty="0" err="1"/>
              <a:t>전처리된</a:t>
            </a:r>
            <a:r>
              <a:rPr lang="ko-KR" altLang="en-US" dirty="0"/>
              <a:t> 입력을 사용해 모델을 실행해 주었습니다</a:t>
            </a:r>
            <a:r>
              <a:rPr lang="en-US" altLang="ko-KR" dirty="0"/>
              <a:t>. </a:t>
            </a:r>
            <a:r>
              <a:rPr lang="ko-KR" altLang="en-US" dirty="0"/>
              <a:t>아래 결과는 입력 시퀀스에 대한 모델의 처리 결과 중 일부로</a:t>
            </a:r>
            <a:r>
              <a:rPr lang="en-US" altLang="ko-KR" dirty="0"/>
              <a:t>, </a:t>
            </a:r>
            <a:r>
              <a:rPr lang="ko-KR" altLang="en-US" dirty="0"/>
              <a:t>해당 위치의 토큰에 대한 </a:t>
            </a:r>
            <a:r>
              <a:rPr lang="ko-KR" altLang="en-US" dirty="0" err="1"/>
              <a:t>임베딩된</a:t>
            </a:r>
            <a:r>
              <a:rPr lang="ko-KR" altLang="en-US" dirty="0"/>
              <a:t> 표현입니다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10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앞에서 출력 결과를 분리한 후 </a:t>
            </a:r>
            <a:r>
              <a:rPr lang="en-US" altLang="ko-KR" dirty="0" err="1"/>
              <a:t>LogisticRegression</a:t>
            </a:r>
            <a:r>
              <a:rPr lang="ko-KR" altLang="en-US" dirty="0"/>
              <a:t>에 입력으로 넣어 분류 예측을 진행했고</a:t>
            </a:r>
            <a:r>
              <a:rPr lang="en-US" altLang="ko-KR" dirty="0"/>
              <a:t>, </a:t>
            </a:r>
            <a:r>
              <a:rPr lang="ko-KR" altLang="en-US" dirty="0"/>
              <a:t>예측의 정확도는 </a:t>
            </a:r>
            <a:r>
              <a:rPr lang="en-US" altLang="ko-KR" dirty="0"/>
              <a:t>0.322</a:t>
            </a:r>
            <a:r>
              <a:rPr lang="ko-KR" altLang="en-US" dirty="0"/>
              <a:t>가 나왔습니다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42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 향상을 위해 감정의 범주를 비슷한 것끼리 묶어 축소시키는 방법을 사용해보았습니다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36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happiness, love, fun</a:t>
            </a:r>
            <a:r>
              <a:rPr lang="ko-KR" altLang="en-US" dirty="0"/>
              <a:t>과 같은 감정은 </a:t>
            </a:r>
            <a:r>
              <a:rPr lang="en-US" altLang="ko-KR" dirty="0"/>
              <a:t>positive</a:t>
            </a:r>
            <a:r>
              <a:rPr lang="ko-KR" altLang="en-US" dirty="0"/>
              <a:t>로 매핑해 주었고</a:t>
            </a:r>
            <a:r>
              <a:rPr lang="en-US" altLang="ko-KR" dirty="0"/>
              <a:t>, worry, hate</a:t>
            </a:r>
            <a:r>
              <a:rPr lang="ko-KR" altLang="en-US" dirty="0"/>
              <a:t>와 같은 감정은 </a:t>
            </a:r>
            <a:r>
              <a:rPr lang="en-US" altLang="ko-KR" dirty="0"/>
              <a:t>negative</a:t>
            </a:r>
            <a:r>
              <a:rPr lang="ko-KR" altLang="en-US" dirty="0"/>
              <a:t>로 매핑해 주었습니다</a:t>
            </a:r>
            <a:r>
              <a:rPr lang="en-US" altLang="ko-KR" dirty="0"/>
              <a:t>. Neutral</a:t>
            </a:r>
            <a:r>
              <a:rPr lang="ko-KR" altLang="en-US" dirty="0"/>
              <a:t>은 중립적인 감정이기 때문에 그냥 두었고</a:t>
            </a:r>
            <a:r>
              <a:rPr lang="en-US" altLang="ko-KR" dirty="0"/>
              <a:t>, surprise</a:t>
            </a:r>
            <a:r>
              <a:rPr lang="ko-KR" altLang="en-US" dirty="0"/>
              <a:t>도 상황에 따라 긍정이 될 수도</a:t>
            </a:r>
            <a:r>
              <a:rPr lang="en-US" altLang="ko-KR" dirty="0"/>
              <a:t>, </a:t>
            </a:r>
            <a:r>
              <a:rPr lang="ko-KR" altLang="en-US" dirty="0"/>
              <a:t>부정이 될 수도 있으므로 단독으로 두었습니다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empty</a:t>
            </a:r>
            <a:r>
              <a:rPr lang="ko-KR" altLang="en-US" dirty="0"/>
              <a:t>나 </a:t>
            </a:r>
            <a:r>
              <a:rPr lang="en-US" altLang="ko-KR" dirty="0"/>
              <a:t>boredom</a:t>
            </a:r>
            <a:r>
              <a:rPr lang="ko-KR" altLang="en-US" dirty="0"/>
              <a:t>은 감정적으로 무감각하거나</a:t>
            </a:r>
            <a:r>
              <a:rPr lang="en-US" altLang="ko-KR" dirty="0"/>
              <a:t>, </a:t>
            </a:r>
            <a:r>
              <a:rPr lang="ko-KR" altLang="en-US" dirty="0"/>
              <a:t>흥미가 없는 등 감정적인 반응을 보이지 않기 때문에 두가지를 하나로 묶어 주었습니다</a:t>
            </a:r>
            <a:r>
              <a:rPr lang="en-US" altLang="ko-KR" dirty="0"/>
              <a:t>. (13</a:t>
            </a:r>
            <a:r>
              <a:rPr lang="ko-KR" altLang="en-US" dirty="0"/>
              <a:t>가지 감정 </a:t>
            </a:r>
            <a:r>
              <a:rPr lang="en-US" altLang="ko-KR" dirty="0"/>
              <a:t>-&gt; 5</a:t>
            </a:r>
            <a:r>
              <a:rPr lang="ko-KR" altLang="en-US" dirty="0"/>
              <a:t>가지 감정으로 축소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3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감정의 범주를 축소시킨 데이터를 가지고 </a:t>
            </a:r>
            <a:r>
              <a:rPr lang="ko-KR" altLang="en-US" dirty="0" err="1"/>
              <a:t>앞에서와</a:t>
            </a:r>
            <a:r>
              <a:rPr lang="ko-KR" altLang="en-US" dirty="0"/>
              <a:t> 같이 모델에 훈련시키기 위한 </a:t>
            </a:r>
            <a:r>
              <a:rPr lang="ko-KR" altLang="en-US" dirty="0" err="1"/>
              <a:t>전처리</a:t>
            </a:r>
            <a:r>
              <a:rPr lang="ko-KR" altLang="en-US" dirty="0"/>
              <a:t> 단계를 거친 후</a:t>
            </a:r>
            <a:r>
              <a:rPr lang="en-US" altLang="ko-KR" dirty="0"/>
              <a:t>, </a:t>
            </a:r>
            <a:r>
              <a:rPr lang="ko-KR" altLang="en-US" dirty="0"/>
              <a:t>모델에 입력으로 넣어 주었습니다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그 결과를 </a:t>
            </a:r>
            <a:r>
              <a:rPr lang="en-US" altLang="ko-KR" dirty="0" err="1"/>
              <a:t>LogistirRegression</a:t>
            </a:r>
            <a:r>
              <a:rPr lang="ko-KR" altLang="en-US" dirty="0"/>
              <a:t>에 입력으로 넣어 예측을 진행했고</a:t>
            </a:r>
            <a:r>
              <a:rPr lang="en-US" altLang="ko-KR" dirty="0"/>
              <a:t>, </a:t>
            </a:r>
            <a:r>
              <a:rPr lang="ko-KR" altLang="en-US" dirty="0"/>
              <a:t>정확도로 기존 </a:t>
            </a:r>
            <a:r>
              <a:rPr lang="en-US" altLang="ko-KR" dirty="0"/>
              <a:t>0.322</a:t>
            </a:r>
            <a:r>
              <a:rPr lang="ko-KR" altLang="en-US" dirty="0"/>
              <a:t>보다 향상된 </a:t>
            </a:r>
            <a:r>
              <a:rPr lang="en-US" altLang="ko-KR" dirty="0"/>
              <a:t>0.5424</a:t>
            </a:r>
            <a:r>
              <a:rPr lang="ko-KR" altLang="en-US" dirty="0"/>
              <a:t>점을 얻을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24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4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1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캐글에서</a:t>
            </a:r>
            <a:r>
              <a:rPr lang="ko-KR" altLang="en-US" dirty="0"/>
              <a:t> </a:t>
            </a:r>
            <a:r>
              <a:rPr lang="en-US" altLang="ko-KR" dirty="0"/>
              <a:t>emotion</a:t>
            </a:r>
            <a:r>
              <a:rPr lang="ko-KR" altLang="en-US" dirty="0"/>
              <a:t>과 </a:t>
            </a:r>
            <a:r>
              <a:rPr lang="en-US" altLang="ko-KR" dirty="0"/>
              <a:t>text</a:t>
            </a:r>
            <a:r>
              <a:rPr lang="ko-KR" altLang="en-US" dirty="0"/>
              <a:t>가 함께 담겨있는 데이터를 가져와 사용했습니다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데이터는 트위터에서 트윗을 작성한 사람이 주석 형태로 작성해 둔 감정의 정보를 </a:t>
            </a:r>
            <a:r>
              <a:rPr lang="en-US" altLang="ko-KR" dirty="0"/>
              <a:t>content</a:t>
            </a:r>
            <a:r>
              <a:rPr lang="ko-KR" altLang="en-US" dirty="0"/>
              <a:t>로 담은 데이터입니다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데이터의 크기는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/>
              <a:t>와 </a:t>
            </a:r>
            <a:r>
              <a:rPr lang="en-US" altLang="ko-KR" dirty="0"/>
              <a:t>40000</a:t>
            </a:r>
            <a:r>
              <a:rPr lang="ko-KR" altLang="en-US" dirty="0"/>
              <a:t>개의 행으로 이루어져 있고</a:t>
            </a:r>
            <a:r>
              <a:rPr lang="en-US" altLang="ko-KR" dirty="0"/>
              <a:t>, </a:t>
            </a:r>
            <a:r>
              <a:rPr lang="ko-KR" altLang="en-US" dirty="0"/>
              <a:t>각 피처는 </a:t>
            </a:r>
            <a:r>
              <a:rPr lang="en-US" altLang="ko-KR" dirty="0" err="1"/>
              <a:t>tweet_id</a:t>
            </a:r>
            <a:r>
              <a:rPr lang="ko-KR" altLang="en-US" dirty="0"/>
              <a:t>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13</a:t>
            </a:r>
            <a:r>
              <a:rPr lang="ko-KR" altLang="en-US" dirty="0"/>
              <a:t>가지의 </a:t>
            </a:r>
            <a:r>
              <a:rPr lang="en-US" altLang="ko-KR" dirty="0"/>
              <a:t>emotion</a:t>
            </a:r>
            <a:r>
              <a:rPr lang="ko-KR" altLang="en-US" dirty="0"/>
              <a:t>이 있는 </a:t>
            </a:r>
            <a:r>
              <a:rPr lang="en-US" altLang="ko-KR" dirty="0"/>
              <a:t>sentiment, </a:t>
            </a:r>
            <a:r>
              <a:rPr lang="ko-KR" altLang="en-US" dirty="0"/>
              <a:t>그리고 텍스트 형태의 </a:t>
            </a:r>
            <a:r>
              <a:rPr lang="en-US" altLang="ko-KR" dirty="0"/>
              <a:t>content</a:t>
            </a:r>
            <a:r>
              <a:rPr lang="ko-KR" altLang="en-US" dirty="0"/>
              <a:t>로 이루어져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7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감정 분류 분석에 필요 없다고 생각한 </a:t>
            </a:r>
            <a:r>
              <a:rPr lang="en-US" altLang="ko-KR" dirty="0" err="1"/>
              <a:t>tweet_id</a:t>
            </a:r>
            <a:r>
              <a:rPr lang="en-US" altLang="ko-KR" dirty="0"/>
              <a:t> feature</a:t>
            </a:r>
            <a:r>
              <a:rPr lang="ko-KR" altLang="en-US" dirty="0"/>
              <a:t>를 제거해주었습니다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9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편의를 위해 피처명을 각 </a:t>
            </a:r>
            <a:r>
              <a:rPr lang="en-US" altLang="ko-KR" dirty="0"/>
              <a:t>sentiment</a:t>
            </a:r>
            <a:r>
              <a:rPr lang="ko-KR" altLang="en-US" dirty="0"/>
              <a:t>와 </a:t>
            </a:r>
            <a:r>
              <a:rPr lang="en-US" altLang="ko-KR" dirty="0"/>
              <a:t>content</a:t>
            </a:r>
            <a:r>
              <a:rPr lang="ko-KR" altLang="en-US" dirty="0"/>
              <a:t>로 변경해주었습니다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79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Content</a:t>
            </a:r>
            <a:r>
              <a:rPr lang="ko-KR" altLang="en-US" dirty="0"/>
              <a:t>의 내용을 살펴보면 사용자 명과 함께 태그가 달려있는 문장이 많았는데</a:t>
            </a:r>
            <a:r>
              <a:rPr lang="en-US" altLang="ko-KR" dirty="0"/>
              <a:t>, </a:t>
            </a:r>
            <a:r>
              <a:rPr lang="ko-KR" altLang="en-US" dirty="0"/>
              <a:t>감정 분류 분석에서 이 사용자 명 태그는 필요하지 않다고 판단하여 제거하였습니다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URL</a:t>
            </a:r>
            <a:r>
              <a:rPr lang="ko-KR" altLang="en-US" dirty="0"/>
              <a:t>형태의 문장도 감정 분석에는 필요 없다고 생각하여 제거하였습니다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앰퍼샌드</a:t>
            </a:r>
            <a:r>
              <a:rPr lang="ko-KR" altLang="en-US" dirty="0"/>
              <a:t> 기호와 함께 여러 </a:t>
            </a:r>
            <a:r>
              <a:rPr lang="en-US" altLang="ko-KR" dirty="0"/>
              <a:t>HTML </a:t>
            </a:r>
            <a:r>
              <a:rPr lang="ko-KR" altLang="en-US" dirty="0"/>
              <a:t>엔티티 태그들이 있었는데</a:t>
            </a:r>
            <a:r>
              <a:rPr lang="en-US" altLang="ko-KR" dirty="0"/>
              <a:t>, </a:t>
            </a:r>
            <a:r>
              <a:rPr lang="ko-KR" altLang="en-US" dirty="0"/>
              <a:t>그 문자들도 제거하였습니다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추가적으로 기본적인 텍스트 </a:t>
            </a:r>
            <a:r>
              <a:rPr lang="ko-KR" altLang="en-US" dirty="0" err="1"/>
              <a:t>전처리</a:t>
            </a:r>
            <a:r>
              <a:rPr lang="ko-KR" altLang="en-US" dirty="0"/>
              <a:t> 과정인 소문자 변환</a:t>
            </a:r>
            <a:r>
              <a:rPr lang="en-US" altLang="ko-KR" dirty="0"/>
              <a:t>, </a:t>
            </a:r>
            <a:r>
              <a:rPr lang="ko-KR" altLang="en-US" dirty="0"/>
              <a:t>특수 문자 제거</a:t>
            </a:r>
            <a:r>
              <a:rPr lang="en-US" altLang="ko-KR" dirty="0"/>
              <a:t>, 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  <a:r>
              <a:rPr lang="en-US" altLang="ko-KR" dirty="0"/>
              <a:t>, </a:t>
            </a:r>
            <a:r>
              <a:rPr lang="ko-KR" altLang="en-US" dirty="0"/>
              <a:t>토큰화</a:t>
            </a:r>
            <a:r>
              <a:rPr lang="en-US" altLang="ko-KR" dirty="0"/>
              <a:t>, </a:t>
            </a:r>
            <a:r>
              <a:rPr lang="ko-KR" altLang="en-US" dirty="0"/>
              <a:t>그리고 표제어 추출 등을 진행해주었습니다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전처리를 완료한 데이터입니다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피처 모두 </a:t>
            </a:r>
            <a:r>
              <a:rPr lang="ko-KR" altLang="en-US" dirty="0" err="1"/>
              <a:t>결측치가</a:t>
            </a:r>
            <a:r>
              <a:rPr lang="ko-KR" altLang="en-US" dirty="0"/>
              <a:t> 없고</a:t>
            </a:r>
            <a:r>
              <a:rPr lang="en-US" altLang="ko-KR" dirty="0"/>
              <a:t>, emotion </a:t>
            </a:r>
            <a:r>
              <a:rPr lang="ko-KR" altLang="en-US" dirty="0"/>
              <a:t>종류는 </a:t>
            </a:r>
            <a:r>
              <a:rPr lang="en-US" altLang="ko-KR" dirty="0"/>
              <a:t>13</a:t>
            </a:r>
            <a:r>
              <a:rPr lang="ko-KR" altLang="en-US" dirty="0"/>
              <a:t>가지로 사진처럼 </a:t>
            </a:r>
            <a:r>
              <a:rPr lang="ko-KR" altLang="en-US" dirty="0" err="1"/>
              <a:t>이루어져있는</a:t>
            </a:r>
            <a:r>
              <a:rPr lang="ko-KR" altLang="en-US" dirty="0"/>
              <a:t>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5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7215513-E81F-4509-ADF9-DADECDE7E89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C904CD-BB8B-448D-A17E-7807EEB69D4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56524F-598B-4833-840B-69EAD783A83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44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B9A4A1E-915C-4D3A-B42F-268548ADDB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15148" y="0"/>
            <a:ext cx="2448152" cy="2121202"/>
          </a:xfrm>
          <a:custGeom>
            <a:avLst/>
            <a:gdLst>
              <a:gd name="connsiteX0" fmla="*/ 0 w 2448152"/>
              <a:gd name="connsiteY0" fmla="*/ 0 h 2121202"/>
              <a:gd name="connsiteX1" fmla="*/ 2448152 w 2448152"/>
              <a:gd name="connsiteY1" fmla="*/ 0 h 2121202"/>
              <a:gd name="connsiteX2" fmla="*/ 2448152 w 2448152"/>
              <a:gd name="connsiteY2" fmla="*/ 2121202 h 2121202"/>
              <a:gd name="connsiteX3" fmla="*/ 0 w 2448152"/>
              <a:gd name="connsiteY3" fmla="*/ 2121202 h 212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8152" h="2121202">
                <a:moveTo>
                  <a:pt x="0" y="0"/>
                </a:moveTo>
                <a:lnTo>
                  <a:pt x="2448152" y="0"/>
                </a:lnTo>
                <a:lnTo>
                  <a:pt x="2448152" y="2121202"/>
                </a:lnTo>
                <a:lnTo>
                  <a:pt x="0" y="2121202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BA3719F-B7A7-4905-84E2-D20E181DF28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715148" y="2368401"/>
            <a:ext cx="2448152" cy="2792418"/>
          </a:xfrm>
          <a:custGeom>
            <a:avLst/>
            <a:gdLst>
              <a:gd name="connsiteX0" fmla="*/ 0 w 2448152"/>
              <a:gd name="connsiteY0" fmla="*/ 0 h 2792418"/>
              <a:gd name="connsiteX1" fmla="*/ 2448152 w 2448152"/>
              <a:gd name="connsiteY1" fmla="*/ 0 h 2792418"/>
              <a:gd name="connsiteX2" fmla="*/ 2448152 w 2448152"/>
              <a:gd name="connsiteY2" fmla="*/ 2792418 h 2792418"/>
              <a:gd name="connsiteX3" fmla="*/ 0 w 2448152"/>
              <a:gd name="connsiteY3" fmla="*/ 2792418 h 279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8152" h="2792418">
                <a:moveTo>
                  <a:pt x="0" y="0"/>
                </a:moveTo>
                <a:lnTo>
                  <a:pt x="2448152" y="0"/>
                </a:lnTo>
                <a:lnTo>
                  <a:pt x="2448152" y="2792418"/>
                </a:lnTo>
                <a:lnTo>
                  <a:pt x="0" y="2792418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685A981-3CD6-4046-9181-744075FBB5C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19797" y="723900"/>
            <a:ext cx="2448153" cy="3094485"/>
          </a:xfrm>
          <a:custGeom>
            <a:avLst/>
            <a:gdLst>
              <a:gd name="connsiteX0" fmla="*/ 0 w 2448153"/>
              <a:gd name="connsiteY0" fmla="*/ 0 h 3094485"/>
              <a:gd name="connsiteX1" fmla="*/ 2448153 w 2448153"/>
              <a:gd name="connsiteY1" fmla="*/ 0 h 3094485"/>
              <a:gd name="connsiteX2" fmla="*/ 2448153 w 2448153"/>
              <a:gd name="connsiteY2" fmla="*/ 3094485 h 3094485"/>
              <a:gd name="connsiteX3" fmla="*/ 0 w 2448153"/>
              <a:gd name="connsiteY3" fmla="*/ 3094485 h 309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8153" h="3094485">
                <a:moveTo>
                  <a:pt x="0" y="0"/>
                </a:moveTo>
                <a:lnTo>
                  <a:pt x="2448153" y="0"/>
                </a:lnTo>
                <a:lnTo>
                  <a:pt x="2448153" y="3094485"/>
                </a:lnTo>
                <a:lnTo>
                  <a:pt x="0" y="3094485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C25E7CB4-6988-44DD-82BD-1E87EC90D2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19799" y="4065584"/>
            <a:ext cx="2448152" cy="2068516"/>
          </a:xfrm>
          <a:custGeom>
            <a:avLst/>
            <a:gdLst>
              <a:gd name="connsiteX0" fmla="*/ 0 w 2448152"/>
              <a:gd name="connsiteY0" fmla="*/ 0 h 2068516"/>
              <a:gd name="connsiteX1" fmla="*/ 2448152 w 2448152"/>
              <a:gd name="connsiteY1" fmla="*/ 0 h 2068516"/>
              <a:gd name="connsiteX2" fmla="*/ 2448152 w 2448152"/>
              <a:gd name="connsiteY2" fmla="*/ 2068516 h 2068516"/>
              <a:gd name="connsiteX3" fmla="*/ 0 w 2448152"/>
              <a:gd name="connsiteY3" fmla="*/ 2068516 h 2068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8152" h="2068516">
                <a:moveTo>
                  <a:pt x="0" y="0"/>
                </a:moveTo>
                <a:lnTo>
                  <a:pt x="2448152" y="0"/>
                </a:lnTo>
                <a:lnTo>
                  <a:pt x="2448152" y="2068516"/>
                </a:lnTo>
                <a:lnTo>
                  <a:pt x="0" y="2068516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8752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CDF60E-0CE2-4DC2-90B4-A0ABDB966D4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810250" y="2368398"/>
            <a:ext cx="2800350" cy="2121203"/>
          </a:xfrm>
          <a:custGeom>
            <a:avLst/>
            <a:gdLst>
              <a:gd name="connsiteX0" fmla="*/ 0 w 2800350"/>
              <a:gd name="connsiteY0" fmla="*/ 0 h 2121203"/>
              <a:gd name="connsiteX1" fmla="*/ 2800350 w 2800350"/>
              <a:gd name="connsiteY1" fmla="*/ 0 h 2121203"/>
              <a:gd name="connsiteX2" fmla="*/ 2800350 w 2800350"/>
              <a:gd name="connsiteY2" fmla="*/ 2121203 h 2121203"/>
              <a:gd name="connsiteX3" fmla="*/ 0 w 2800350"/>
              <a:gd name="connsiteY3" fmla="*/ 2121203 h 212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2121203">
                <a:moveTo>
                  <a:pt x="0" y="0"/>
                </a:moveTo>
                <a:lnTo>
                  <a:pt x="2800350" y="0"/>
                </a:lnTo>
                <a:lnTo>
                  <a:pt x="2800350" y="2121203"/>
                </a:lnTo>
                <a:lnTo>
                  <a:pt x="0" y="2121203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321818-21E3-47EC-9DAC-C39F39CACF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10250" y="4736797"/>
            <a:ext cx="2800350" cy="2121203"/>
          </a:xfrm>
          <a:custGeom>
            <a:avLst/>
            <a:gdLst>
              <a:gd name="connsiteX0" fmla="*/ 0 w 2800350"/>
              <a:gd name="connsiteY0" fmla="*/ 0 h 2121203"/>
              <a:gd name="connsiteX1" fmla="*/ 2800350 w 2800350"/>
              <a:gd name="connsiteY1" fmla="*/ 0 h 2121203"/>
              <a:gd name="connsiteX2" fmla="*/ 2800350 w 2800350"/>
              <a:gd name="connsiteY2" fmla="*/ 2121203 h 2121203"/>
              <a:gd name="connsiteX3" fmla="*/ 0 w 2800350"/>
              <a:gd name="connsiteY3" fmla="*/ 2121203 h 212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2121203">
                <a:moveTo>
                  <a:pt x="0" y="0"/>
                </a:moveTo>
                <a:lnTo>
                  <a:pt x="2800350" y="0"/>
                </a:lnTo>
                <a:lnTo>
                  <a:pt x="2800350" y="2121203"/>
                </a:lnTo>
                <a:lnTo>
                  <a:pt x="0" y="2121203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30733A-42E6-47A0-AC59-B11018CF97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10250" y="0"/>
            <a:ext cx="2800350" cy="2121203"/>
          </a:xfrm>
          <a:custGeom>
            <a:avLst/>
            <a:gdLst>
              <a:gd name="connsiteX0" fmla="*/ 0 w 2800350"/>
              <a:gd name="connsiteY0" fmla="*/ 0 h 2121203"/>
              <a:gd name="connsiteX1" fmla="*/ 2800350 w 2800350"/>
              <a:gd name="connsiteY1" fmla="*/ 0 h 2121203"/>
              <a:gd name="connsiteX2" fmla="*/ 2800350 w 2800350"/>
              <a:gd name="connsiteY2" fmla="*/ 2121203 h 2121203"/>
              <a:gd name="connsiteX3" fmla="*/ 0 w 2800350"/>
              <a:gd name="connsiteY3" fmla="*/ 2121203 h 212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2121203">
                <a:moveTo>
                  <a:pt x="0" y="0"/>
                </a:moveTo>
                <a:lnTo>
                  <a:pt x="2800350" y="0"/>
                </a:lnTo>
                <a:lnTo>
                  <a:pt x="2800350" y="2121203"/>
                </a:lnTo>
                <a:lnTo>
                  <a:pt x="0" y="2121203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31132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B4A7C3FA-8A7E-4A54-8FA5-BD56F6D88D1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28927" y="728385"/>
            <a:ext cx="10134148" cy="4432437"/>
          </a:xfrm>
          <a:custGeom>
            <a:avLst/>
            <a:gdLst>
              <a:gd name="connsiteX0" fmla="*/ 0 w 5372102"/>
              <a:gd name="connsiteY0" fmla="*/ 0 h 4438643"/>
              <a:gd name="connsiteX1" fmla="*/ 5372102 w 5372102"/>
              <a:gd name="connsiteY1" fmla="*/ 0 h 4438643"/>
              <a:gd name="connsiteX2" fmla="*/ 5372102 w 5372102"/>
              <a:gd name="connsiteY2" fmla="*/ 4438643 h 4438643"/>
              <a:gd name="connsiteX3" fmla="*/ 0 w 5372102"/>
              <a:gd name="connsiteY3" fmla="*/ 4438643 h 443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2102" h="4438643">
                <a:moveTo>
                  <a:pt x="0" y="0"/>
                </a:moveTo>
                <a:lnTo>
                  <a:pt x="5372102" y="0"/>
                </a:lnTo>
                <a:lnTo>
                  <a:pt x="5372102" y="4438643"/>
                </a:lnTo>
                <a:lnTo>
                  <a:pt x="0" y="4438643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7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FA2BE-2FB3-4D06-A462-7B00317BC3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09964" y="723900"/>
            <a:ext cx="2405875" cy="1953983"/>
          </a:xfrm>
          <a:custGeom>
            <a:avLst/>
            <a:gdLst>
              <a:gd name="connsiteX0" fmla="*/ 0 w 2405875"/>
              <a:gd name="connsiteY0" fmla="*/ 0 h 1953983"/>
              <a:gd name="connsiteX1" fmla="*/ 2405875 w 2405875"/>
              <a:gd name="connsiteY1" fmla="*/ 0 h 1953983"/>
              <a:gd name="connsiteX2" fmla="*/ 2405875 w 2405875"/>
              <a:gd name="connsiteY2" fmla="*/ 1953983 h 1953983"/>
              <a:gd name="connsiteX3" fmla="*/ 0 w 2405875"/>
              <a:gd name="connsiteY3" fmla="*/ 1953983 h 195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5875" h="1953983">
                <a:moveTo>
                  <a:pt x="0" y="0"/>
                </a:moveTo>
                <a:lnTo>
                  <a:pt x="2405875" y="0"/>
                </a:lnTo>
                <a:lnTo>
                  <a:pt x="2405875" y="1953983"/>
                </a:lnTo>
                <a:lnTo>
                  <a:pt x="0" y="1953983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4876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6DDA87-A233-48E8-B461-2583F74A77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7" y="1"/>
            <a:ext cx="5067303" cy="5160822"/>
          </a:xfrm>
          <a:custGeom>
            <a:avLst/>
            <a:gdLst>
              <a:gd name="connsiteX0" fmla="*/ 0 w 5372102"/>
              <a:gd name="connsiteY0" fmla="*/ 0 h 4438643"/>
              <a:gd name="connsiteX1" fmla="*/ 5372102 w 5372102"/>
              <a:gd name="connsiteY1" fmla="*/ 0 h 4438643"/>
              <a:gd name="connsiteX2" fmla="*/ 5372102 w 5372102"/>
              <a:gd name="connsiteY2" fmla="*/ 4438643 h 4438643"/>
              <a:gd name="connsiteX3" fmla="*/ 0 w 5372102"/>
              <a:gd name="connsiteY3" fmla="*/ 4438643 h 443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2102" h="4438643">
                <a:moveTo>
                  <a:pt x="0" y="0"/>
                </a:moveTo>
                <a:lnTo>
                  <a:pt x="5372102" y="0"/>
                </a:lnTo>
                <a:lnTo>
                  <a:pt x="5372102" y="4438643"/>
                </a:lnTo>
                <a:lnTo>
                  <a:pt x="0" y="4438643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1832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4D28F4-261D-4270-94C0-CE0BA6277D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6591300" cy="4089535"/>
          </a:xfrm>
          <a:custGeom>
            <a:avLst/>
            <a:gdLst>
              <a:gd name="connsiteX0" fmla="*/ 0 w 6591300"/>
              <a:gd name="connsiteY0" fmla="*/ 0 h 4089535"/>
              <a:gd name="connsiteX1" fmla="*/ 6591300 w 6591300"/>
              <a:gd name="connsiteY1" fmla="*/ 0 h 4089535"/>
              <a:gd name="connsiteX2" fmla="*/ 6591300 w 6591300"/>
              <a:gd name="connsiteY2" fmla="*/ 4089535 h 4089535"/>
              <a:gd name="connsiteX3" fmla="*/ 0 w 6591300"/>
              <a:gd name="connsiteY3" fmla="*/ 4089535 h 408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300" h="4089535">
                <a:moveTo>
                  <a:pt x="0" y="0"/>
                </a:moveTo>
                <a:lnTo>
                  <a:pt x="6591300" y="0"/>
                </a:lnTo>
                <a:lnTo>
                  <a:pt x="6591300" y="4089535"/>
                </a:lnTo>
                <a:lnTo>
                  <a:pt x="0" y="4089535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5B8EA13-C7D0-458A-99B3-E6ADD6FB9D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28927" y="3429000"/>
            <a:ext cx="5067187" cy="3429000"/>
          </a:xfrm>
          <a:custGeom>
            <a:avLst/>
            <a:gdLst>
              <a:gd name="connsiteX0" fmla="*/ 0 w 5067187"/>
              <a:gd name="connsiteY0" fmla="*/ 0 h 3429000"/>
              <a:gd name="connsiteX1" fmla="*/ 5067187 w 5067187"/>
              <a:gd name="connsiteY1" fmla="*/ 0 h 3429000"/>
              <a:gd name="connsiteX2" fmla="*/ 5067187 w 5067187"/>
              <a:gd name="connsiteY2" fmla="*/ 3429000 h 3429000"/>
              <a:gd name="connsiteX3" fmla="*/ 0 w 506718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187" h="3429000">
                <a:moveTo>
                  <a:pt x="0" y="0"/>
                </a:moveTo>
                <a:lnTo>
                  <a:pt x="5067187" y="0"/>
                </a:lnTo>
                <a:lnTo>
                  <a:pt x="5067187" y="3429000"/>
                </a:lnTo>
                <a:lnTo>
                  <a:pt x="0" y="3429000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1817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5FA4E7-44C2-4989-BA60-B30408755F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94199" y="723900"/>
            <a:ext cx="4468874" cy="1802698"/>
          </a:xfrm>
          <a:custGeom>
            <a:avLst/>
            <a:gdLst>
              <a:gd name="connsiteX0" fmla="*/ 886296 w 4468874"/>
              <a:gd name="connsiteY0" fmla="*/ 0 h 1802698"/>
              <a:gd name="connsiteX1" fmla="*/ 4468874 w 4468874"/>
              <a:gd name="connsiteY1" fmla="*/ 0 h 1802698"/>
              <a:gd name="connsiteX2" fmla="*/ 3582577 w 4468874"/>
              <a:gd name="connsiteY2" fmla="*/ 1802698 h 1802698"/>
              <a:gd name="connsiteX3" fmla="*/ 0 w 4468874"/>
              <a:gd name="connsiteY3" fmla="*/ 1802698 h 180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8874" h="1802698">
                <a:moveTo>
                  <a:pt x="886296" y="0"/>
                </a:moveTo>
                <a:lnTo>
                  <a:pt x="4468874" y="0"/>
                </a:lnTo>
                <a:lnTo>
                  <a:pt x="3582577" y="1802698"/>
                </a:lnTo>
                <a:lnTo>
                  <a:pt x="0" y="1802698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A72A098-0103-4E49-9B23-6AABD972FA7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94426" y="2355149"/>
            <a:ext cx="4468874" cy="1802699"/>
          </a:xfrm>
          <a:custGeom>
            <a:avLst/>
            <a:gdLst>
              <a:gd name="connsiteX0" fmla="*/ 886297 w 4468874"/>
              <a:gd name="connsiteY0" fmla="*/ 0 h 1802699"/>
              <a:gd name="connsiteX1" fmla="*/ 4468874 w 4468874"/>
              <a:gd name="connsiteY1" fmla="*/ 0 h 1802699"/>
              <a:gd name="connsiteX2" fmla="*/ 3582577 w 4468874"/>
              <a:gd name="connsiteY2" fmla="*/ 1802699 h 1802699"/>
              <a:gd name="connsiteX3" fmla="*/ 0 w 4468874"/>
              <a:gd name="connsiteY3" fmla="*/ 1802699 h 180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8874" h="1802699">
                <a:moveTo>
                  <a:pt x="886297" y="0"/>
                </a:moveTo>
                <a:lnTo>
                  <a:pt x="4468874" y="0"/>
                </a:lnTo>
                <a:lnTo>
                  <a:pt x="3582577" y="1802699"/>
                </a:lnTo>
                <a:lnTo>
                  <a:pt x="0" y="1802699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146C0F7-93C9-41CE-BEA9-CB9C4BCB61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20572" y="4329298"/>
            <a:ext cx="4469909" cy="1804803"/>
          </a:xfrm>
          <a:custGeom>
            <a:avLst/>
            <a:gdLst>
              <a:gd name="connsiteX0" fmla="*/ 887332 w 4469909"/>
              <a:gd name="connsiteY0" fmla="*/ 0 h 1804803"/>
              <a:gd name="connsiteX1" fmla="*/ 4469909 w 4469909"/>
              <a:gd name="connsiteY1" fmla="*/ 0 h 1804803"/>
              <a:gd name="connsiteX2" fmla="*/ 3582578 w 4469909"/>
              <a:gd name="connsiteY2" fmla="*/ 1804803 h 1804803"/>
              <a:gd name="connsiteX3" fmla="*/ 0 w 4469909"/>
              <a:gd name="connsiteY3" fmla="*/ 1804803 h 180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909" h="1804803">
                <a:moveTo>
                  <a:pt x="887332" y="0"/>
                </a:moveTo>
                <a:lnTo>
                  <a:pt x="4469909" y="0"/>
                </a:lnTo>
                <a:lnTo>
                  <a:pt x="3582578" y="1804803"/>
                </a:lnTo>
                <a:lnTo>
                  <a:pt x="0" y="1804803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1410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B4FEFFC-7B31-4ABE-B500-3F18038ACCD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97E74C7-F7D6-4DC1-BF5C-C1F7572F4CD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14400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5B1ECBA-F2A1-44EF-8D3A-AD862DAFBE7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A4690AF-1A44-4EA1-935D-76C5696D5D1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8391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985EE81-FC52-4C5F-9E32-B3442877B81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19600" y="723899"/>
            <a:ext cx="4943475" cy="2581501"/>
          </a:xfrm>
          <a:custGeom>
            <a:avLst/>
            <a:gdLst>
              <a:gd name="connsiteX0" fmla="*/ 0 w 4943475"/>
              <a:gd name="connsiteY0" fmla="*/ 0 h 2581501"/>
              <a:gd name="connsiteX1" fmla="*/ 4943475 w 4943475"/>
              <a:gd name="connsiteY1" fmla="*/ 0 h 2581501"/>
              <a:gd name="connsiteX2" fmla="*/ 4943475 w 4943475"/>
              <a:gd name="connsiteY2" fmla="*/ 2581501 h 2581501"/>
              <a:gd name="connsiteX3" fmla="*/ 0 w 4943475"/>
              <a:gd name="connsiteY3" fmla="*/ 2581501 h 258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475" h="2581501">
                <a:moveTo>
                  <a:pt x="0" y="0"/>
                </a:moveTo>
                <a:lnTo>
                  <a:pt x="4943475" y="0"/>
                </a:lnTo>
                <a:lnTo>
                  <a:pt x="4943475" y="2581501"/>
                </a:lnTo>
                <a:lnTo>
                  <a:pt x="0" y="2581501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5F639FD-8DD9-42C9-A17C-B9F8DCCD62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28926" y="3552599"/>
            <a:ext cx="4943250" cy="2581501"/>
          </a:xfrm>
          <a:custGeom>
            <a:avLst/>
            <a:gdLst>
              <a:gd name="connsiteX0" fmla="*/ 0 w 4943250"/>
              <a:gd name="connsiteY0" fmla="*/ 0 h 2581501"/>
              <a:gd name="connsiteX1" fmla="*/ 4943250 w 4943250"/>
              <a:gd name="connsiteY1" fmla="*/ 0 h 2581501"/>
              <a:gd name="connsiteX2" fmla="*/ 4943250 w 4943250"/>
              <a:gd name="connsiteY2" fmla="*/ 2581501 h 2581501"/>
              <a:gd name="connsiteX3" fmla="*/ 0 w 4943250"/>
              <a:gd name="connsiteY3" fmla="*/ 2581501 h 258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250" h="2581501">
                <a:moveTo>
                  <a:pt x="0" y="0"/>
                </a:moveTo>
                <a:lnTo>
                  <a:pt x="4943250" y="0"/>
                </a:lnTo>
                <a:lnTo>
                  <a:pt x="4943250" y="2581501"/>
                </a:lnTo>
                <a:lnTo>
                  <a:pt x="0" y="2581501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5505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C19A4F-4394-4383-904A-AA3B8C6D6EB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14850" y="723900"/>
            <a:ext cx="3162300" cy="4436922"/>
          </a:xfrm>
          <a:custGeom>
            <a:avLst/>
            <a:gdLst>
              <a:gd name="connsiteX0" fmla="*/ 0 w 3162300"/>
              <a:gd name="connsiteY0" fmla="*/ 0 h 4436922"/>
              <a:gd name="connsiteX1" fmla="*/ 3162300 w 3162300"/>
              <a:gd name="connsiteY1" fmla="*/ 0 h 4436922"/>
              <a:gd name="connsiteX2" fmla="*/ 3162300 w 3162300"/>
              <a:gd name="connsiteY2" fmla="*/ 4436922 h 4436922"/>
              <a:gd name="connsiteX3" fmla="*/ 0 w 3162300"/>
              <a:gd name="connsiteY3" fmla="*/ 4436922 h 443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4436922">
                <a:moveTo>
                  <a:pt x="0" y="0"/>
                </a:moveTo>
                <a:lnTo>
                  <a:pt x="3162300" y="0"/>
                </a:lnTo>
                <a:lnTo>
                  <a:pt x="3162300" y="4436922"/>
                </a:lnTo>
                <a:lnTo>
                  <a:pt x="0" y="4436922"/>
                </a:lnTo>
                <a:close/>
              </a:path>
            </a:pathLst>
          </a:custGeom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8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96FA-8B6E-40F1-9BA3-2CF6E6E6471C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33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BB05D2-FB52-48D4-B4EA-ACA16E680C6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BB4FD-859C-463A-BCCA-EE04E6FA5DC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8E4521-F1B3-4138-96EE-F0FC0869604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AD1EDD-B37C-49D4-A7FE-70073E935784}"/>
              </a:ext>
            </a:extLst>
          </p:cNvPr>
          <p:cNvSpPr/>
          <p:nvPr userDrawn="1"/>
        </p:nvSpPr>
        <p:spPr>
          <a:xfrm>
            <a:off x="0" y="6141185"/>
            <a:ext cx="1028926" cy="716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0200" y="6317030"/>
            <a:ext cx="5285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876" r:id="rId2"/>
    <p:sldLayoutId id="2147483880" r:id="rId3"/>
    <p:sldLayoutId id="2147483895" r:id="rId4"/>
    <p:sldLayoutId id="2147483899" r:id="rId5"/>
    <p:sldLayoutId id="2147483918" r:id="rId6"/>
    <p:sldLayoutId id="2147483914" r:id="rId7"/>
    <p:sldLayoutId id="2147483925" r:id="rId8"/>
    <p:sldLayoutId id="2147483890" r:id="rId9"/>
    <p:sldLayoutId id="2147483904" r:id="rId10"/>
    <p:sldLayoutId id="2147483891" r:id="rId11"/>
    <p:sldLayoutId id="2147483879" r:id="rId1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FC5DC1-37B6-E8C8-7239-9A8F4D158D67}"/>
              </a:ext>
            </a:extLst>
          </p:cNvPr>
          <p:cNvSpPr/>
          <p:nvPr/>
        </p:nvSpPr>
        <p:spPr>
          <a:xfrm>
            <a:off x="-89452" y="-94003"/>
            <a:ext cx="12281452" cy="7081211"/>
          </a:xfrm>
          <a:prstGeom prst="rect">
            <a:avLst/>
          </a:prstGeom>
          <a:solidFill>
            <a:srgbClr val="A0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1960742-5963-E9EB-2E22-4213F709D8EF}"/>
              </a:ext>
            </a:extLst>
          </p:cNvPr>
          <p:cNvSpPr/>
          <p:nvPr/>
        </p:nvSpPr>
        <p:spPr>
          <a:xfrm>
            <a:off x="1983254" y="1701408"/>
            <a:ext cx="1042669" cy="1032731"/>
          </a:xfrm>
          <a:prstGeom prst="round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AFB618-6609-9669-501D-E82951FBA15D}"/>
              </a:ext>
            </a:extLst>
          </p:cNvPr>
          <p:cNvSpPr/>
          <p:nvPr/>
        </p:nvSpPr>
        <p:spPr>
          <a:xfrm>
            <a:off x="1872180" y="1584758"/>
            <a:ext cx="821324" cy="7111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530A8-5928-F33E-FD8C-D622BEDCC3E6}"/>
              </a:ext>
            </a:extLst>
          </p:cNvPr>
          <p:cNvSpPr txBox="1"/>
          <p:nvPr/>
        </p:nvSpPr>
        <p:spPr>
          <a:xfrm>
            <a:off x="2594040" y="2010864"/>
            <a:ext cx="805019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4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Sentiment</a:t>
            </a:r>
            <a:r>
              <a:rPr lang="en-US" sz="6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 Classification</a:t>
            </a:r>
            <a:r>
              <a:rPr lang="en-US" sz="64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2BDDB-22F3-C9A4-7D9A-13A3D0F7EC59}"/>
              </a:ext>
            </a:extLst>
          </p:cNvPr>
          <p:cNvSpPr txBox="1"/>
          <p:nvPr/>
        </p:nvSpPr>
        <p:spPr>
          <a:xfrm>
            <a:off x="9061106" y="5346964"/>
            <a:ext cx="254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데이터사이언스학과</a:t>
            </a:r>
            <a:endParaRPr lang="ko-KR" altLang="en-US" sz="1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B4991-0A09-BE22-6C10-D978CA920272}"/>
              </a:ext>
            </a:extLst>
          </p:cNvPr>
          <p:cNvSpPr txBox="1"/>
          <p:nvPr/>
        </p:nvSpPr>
        <p:spPr>
          <a:xfrm>
            <a:off x="9061105" y="5654741"/>
            <a:ext cx="254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19013230 </a:t>
            </a:r>
            <a:r>
              <a:rPr lang="ko-KR" altLang="en-US" sz="1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홍예지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3EB81-0E34-DFB5-0854-83BD3A41A456}"/>
              </a:ext>
            </a:extLst>
          </p:cNvPr>
          <p:cNvSpPr txBox="1"/>
          <p:nvPr/>
        </p:nvSpPr>
        <p:spPr>
          <a:xfrm>
            <a:off x="9061106" y="5965904"/>
            <a:ext cx="254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yeji980603@naver.com</a:t>
            </a:r>
            <a:endParaRPr lang="ko-KR" altLang="en-US" sz="1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11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물결 4">
            <a:extLst>
              <a:ext uri="{FF2B5EF4-FFF2-40B4-BE49-F238E27FC236}">
                <a16:creationId xmlns:a16="http://schemas.microsoft.com/office/drawing/2014/main" id="{E20DE961-427E-E81B-5FFE-371FBD08014C}"/>
              </a:ext>
            </a:extLst>
          </p:cNvPr>
          <p:cNvSpPr/>
          <p:nvPr/>
        </p:nvSpPr>
        <p:spPr>
          <a:xfrm>
            <a:off x="250200" y="1257207"/>
            <a:ext cx="2169103" cy="294654"/>
          </a:xfrm>
          <a:prstGeom prst="wave">
            <a:avLst>
              <a:gd name="adj1" fmla="val 7824"/>
              <a:gd name="adj2" fmla="val -1850"/>
            </a:avLst>
          </a:prstGeom>
          <a:solidFill>
            <a:srgbClr val="9A8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F9CE4763-9E57-0F34-EAF3-2680CAE7935B}"/>
              </a:ext>
            </a:extLst>
          </p:cNvPr>
          <p:cNvSpPr/>
          <p:nvPr/>
        </p:nvSpPr>
        <p:spPr>
          <a:xfrm>
            <a:off x="643361" y="800171"/>
            <a:ext cx="1006223" cy="335442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20723" y="659103"/>
            <a:ext cx="267362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EDA &amp;</a:t>
            </a:r>
          </a:p>
          <a:p>
            <a:pPr algn="ctr"/>
            <a:r>
              <a:rPr lang="en-US" altLang="ko-KR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preprocessing</a:t>
            </a:r>
            <a:endParaRPr lang="en-US" altLang="ko-KR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68CD6-4AE8-0E2E-70E0-C92CA7E77A40}"/>
              </a:ext>
            </a:extLst>
          </p:cNvPr>
          <p:cNvSpPr txBox="1"/>
          <p:nvPr/>
        </p:nvSpPr>
        <p:spPr>
          <a:xfrm>
            <a:off x="3206228" y="753040"/>
            <a:ext cx="68521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Encoding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4E0167-2D50-3AD1-9025-1995AD2C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189" y="2246243"/>
            <a:ext cx="4149257" cy="2952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C1B18A-F6B9-3894-2541-1C49325EB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895" y="2951923"/>
            <a:ext cx="3441798" cy="146276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8E21378-BAB7-8DBE-381A-C1852639FD6A}"/>
              </a:ext>
            </a:extLst>
          </p:cNvPr>
          <p:cNvSpPr/>
          <p:nvPr/>
        </p:nvSpPr>
        <p:spPr>
          <a:xfrm>
            <a:off x="7315922" y="3639006"/>
            <a:ext cx="735496" cy="477054"/>
          </a:xfrm>
          <a:prstGeom prst="rightArrow">
            <a:avLst>
              <a:gd name="adj1" fmla="val 37499"/>
              <a:gd name="adj2" fmla="val 41666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CF22F6-536F-31BD-D870-372137E2AE93}"/>
              </a:ext>
            </a:extLst>
          </p:cNvPr>
          <p:cNvSpPr/>
          <p:nvPr/>
        </p:nvSpPr>
        <p:spPr>
          <a:xfrm>
            <a:off x="8374565" y="2861521"/>
            <a:ext cx="629302" cy="1740295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7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FC5DC1-37B6-E8C8-7239-9A8F4D158D67}"/>
              </a:ext>
            </a:extLst>
          </p:cNvPr>
          <p:cNvSpPr/>
          <p:nvPr/>
        </p:nvSpPr>
        <p:spPr>
          <a:xfrm>
            <a:off x="-89452" y="-94003"/>
            <a:ext cx="12281452" cy="7081211"/>
          </a:xfrm>
          <a:prstGeom prst="rect">
            <a:avLst/>
          </a:prstGeom>
          <a:solidFill>
            <a:srgbClr val="A0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255E4B-7923-46B6-DD68-BC9CC49E9323}"/>
              </a:ext>
            </a:extLst>
          </p:cNvPr>
          <p:cNvSpPr/>
          <p:nvPr/>
        </p:nvSpPr>
        <p:spPr>
          <a:xfrm>
            <a:off x="3682845" y="2217773"/>
            <a:ext cx="1042669" cy="1032731"/>
          </a:xfrm>
          <a:prstGeom prst="round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1532B0-FA43-5775-4792-E8F2B8F1E675}"/>
              </a:ext>
            </a:extLst>
          </p:cNvPr>
          <p:cNvSpPr/>
          <p:nvPr/>
        </p:nvSpPr>
        <p:spPr>
          <a:xfrm>
            <a:off x="3571771" y="2101123"/>
            <a:ext cx="821324" cy="7111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530A8-5928-F33E-FD8C-D622BEDCC3E6}"/>
              </a:ext>
            </a:extLst>
          </p:cNvPr>
          <p:cNvSpPr txBox="1"/>
          <p:nvPr/>
        </p:nvSpPr>
        <p:spPr>
          <a:xfrm>
            <a:off x="4084764" y="2734138"/>
            <a:ext cx="45024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Modeling</a:t>
            </a:r>
            <a:endParaRPr lang="en-US" sz="6000" b="1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5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D754BD91-49E4-CD23-5D9D-4B78F6E4CDF2}"/>
              </a:ext>
            </a:extLst>
          </p:cNvPr>
          <p:cNvSpPr/>
          <p:nvPr/>
        </p:nvSpPr>
        <p:spPr>
          <a:xfrm>
            <a:off x="394398" y="1043823"/>
            <a:ext cx="1884830" cy="365125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459897" y="828380"/>
            <a:ext cx="175383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Modeling</a:t>
            </a:r>
            <a:endParaRPr lang="en-US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3038A-066F-5638-6A4F-3A78D9F9BE77}"/>
              </a:ext>
            </a:extLst>
          </p:cNvPr>
          <p:cNvSpPr txBox="1"/>
          <p:nvPr/>
        </p:nvSpPr>
        <p:spPr>
          <a:xfrm>
            <a:off x="3206227" y="753040"/>
            <a:ext cx="86210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Loading the pre-trained </a:t>
            </a:r>
            <a:r>
              <a:rPr lang="en-US" altLang="ko-KR" sz="2300" b="1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DistilBert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model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2B325-EAD1-D2F5-7722-45C90C5B8506}"/>
              </a:ext>
            </a:extLst>
          </p:cNvPr>
          <p:cNvSpPr txBox="1"/>
          <p:nvPr/>
        </p:nvSpPr>
        <p:spPr>
          <a:xfrm>
            <a:off x="3206227" y="3449834"/>
            <a:ext cx="779638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Stratified sampling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9A9DAE-8307-3B63-BE50-A6846622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28" y="1492302"/>
            <a:ext cx="8621002" cy="150931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0DBE545-7692-FDE0-BC03-A4182698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28" y="4119558"/>
            <a:ext cx="7704283" cy="134696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8A1A3D-7D03-9246-9E22-173E6F2D7251}"/>
              </a:ext>
            </a:extLst>
          </p:cNvPr>
          <p:cNvSpPr/>
          <p:nvPr/>
        </p:nvSpPr>
        <p:spPr>
          <a:xfrm>
            <a:off x="3206227" y="4858340"/>
            <a:ext cx="6792538" cy="36397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819264-38EC-E621-5360-E936CE64BC4A}"/>
              </a:ext>
            </a:extLst>
          </p:cNvPr>
          <p:cNvSpPr txBox="1"/>
          <p:nvPr/>
        </p:nvSpPr>
        <p:spPr>
          <a:xfrm>
            <a:off x="3206227" y="5643383"/>
            <a:ext cx="8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❓ 데이터가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40000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개로 너무 많아서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deep learning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진행하는데 무한 로딩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메모리 초과로 멈춤 발생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Stratified sampling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통해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10000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데이터만 추출하여 데이터 크기 축소</a:t>
            </a:r>
          </a:p>
        </p:txBody>
      </p:sp>
    </p:spTree>
    <p:extLst>
      <p:ext uri="{BB962C8B-B14F-4D97-AF65-F5344CB8AC3E}">
        <p14:creationId xmlns:p14="http://schemas.microsoft.com/office/powerpoint/2010/main" val="161847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D754BD91-49E4-CD23-5D9D-4B78F6E4CDF2}"/>
              </a:ext>
            </a:extLst>
          </p:cNvPr>
          <p:cNvSpPr/>
          <p:nvPr/>
        </p:nvSpPr>
        <p:spPr>
          <a:xfrm>
            <a:off x="394398" y="1043823"/>
            <a:ext cx="1884830" cy="365125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459897" y="828380"/>
            <a:ext cx="175383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Modeling</a:t>
            </a:r>
            <a:endParaRPr lang="en-US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3038A-066F-5638-6A4F-3A78D9F9BE77}"/>
              </a:ext>
            </a:extLst>
          </p:cNvPr>
          <p:cNvSpPr txBox="1"/>
          <p:nvPr/>
        </p:nvSpPr>
        <p:spPr>
          <a:xfrm>
            <a:off x="3206227" y="753040"/>
            <a:ext cx="86210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Check </a:t>
            </a:r>
            <a:r>
              <a:rPr lang="en-US" altLang="ko-KR" sz="2300" b="1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df_sample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950B3C-FD0A-30FC-6F6A-1C578A8A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177" y="2549943"/>
            <a:ext cx="3551228" cy="2956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658B3D-8932-4757-DD2B-F08711F5F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830" y="2801424"/>
            <a:ext cx="3383573" cy="2453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86B4F-DAAB-0D8C-14FC-A465F0CBD1B5}"/>
              </a:ext>
            </a:extLst>
          </p:cNvPr>
          <p:cNvSpPr txBox="1"/>
          <p:nvPr/>
        </p:nvSpPr>
        <p:spPr>
          <a:xfrm>
            <a:off x="3682336" y="2020549"/>
            <a:ext cx="304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(10000,2)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축소된 </a:t>
            </a:r>
            <a:r>
              <a:rPr lang="en-US" altLang="ko-KR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df_sample</a:t>
            </a:r>
            <a:endParaRPr lang="ko-KR" altLang="en-US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D52C7-5E2B-D478-913D-3D3524AADA97}"/>
              </a:ext>
            </a:extLst>
          </p:cNvPr>
          <p:cNvSpPr txBox="1"/>
          <p:nvPr/>
        </p:nvSpPr>
        <p:spPr>
          <a:xfrm>
            <a:off x="7617075" y="2020549"/>
            <a:ext cx="296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축소된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sentiment categories</a:t>
            </a:r>
            <a:endParaRPr lang="ko-KR" altLang="en-US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20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D754BD91-49E4-CD23-5D9D-4B78F6E4CDF2}"/>
              </a:ext>
            </a:extLst>
          </p:cNvPr>
          <p:cNvSpPr/>
          <p:nvPr/>
        </p:nvSpPr>
        <p:spPr>
          <a:xfrm>
            <a:off x="394398" y="1043823"/>
            <a:ext cx="1884830" cy="365125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459897" y="828380"/>
            <a:ext cx="175383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Modeling</a:t>
            </a:r>
            <a:endParaRPr lang="en-US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3038A-066F-5638-6A4F-3A78D9F9BE77}"/>
              </a:ext>
            </a:extLst>
          </p:cNvPr>
          <p:cNvSpPr txBox="1"/>
          <p:nvPr/>
        </p:nvSpPr>
        <p:spPr>
          <a:xfrm>
            <a:off x="3206227" y="753040"/>
            <a:ext cx="86210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Preparing data for </a:t>
            </a:r>
            <a:r>
              <a:rPr lang="en-US" altLang="ko-KR" sz="2300" b="1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DistilBert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6BE4E1-C0A3-2FDC-E636-4001B7BEB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24"/>
          <a:stretch/>
        </p:blipFill>
        <p:spPr>
          <a:xfrm>
            <a:off x="5286019" y="1775687"/>
            <a:ext cx="5519385" cy="1176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8AB377-0C21-1FE9-8392-F9E206893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019" y="3221285"/>
            <a:ext cx="4306884" cy="20894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9D9B98-6BE0-65FC-259B-61B1030EA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651" y="5558952"/>
            <a:ext cx="2880610" cy="6858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28883E-8518-97CF-5460-D689FA7ACF7F}"/>
              </a:ext>
            </a:extLst>
          </p:cNvPr>
          <p:cNvSpPr txBox="1"/>
          <p:nvPr/>
        </p:nvSpPr>
        <p:spPr>
          <a:xfrm>
            <a:off x="3521647" y="2209916"/>
            <a:ext cx="1814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Tokenization</a:t>
            </a:r>
            <a:endParaRPr lang="ko-KR" altLang="en-US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E4B5A-594E-2A63-3371-5070FE6F9F08}"/>
              </a:ext>
            </a:extLst>
          </p:cNvPr>
          <p:cNvSpPr txBox="1"/>
          <p:nvPr/>
        </p:nvSpPr>
        <p:spPr>
          <a:xfrm>
            <a:off x="3521648" y="4112102"/>
            <a:ext cx="1814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Padding</a:t>
            </a:r>
            <a:endParaRPr lang="ko-KR" altLang="en-US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50937-D762-0796-8FCE-C6A19BFD225E}"/>
              </a:ext>
            </a:extLst>
          </p:cNvPr>
          <p:cNvSpPr txBox="1"/>
          <p:nvPr/>
        </p:nvSpPr>
        <p:spPr>
          <a:xfrm>
            <a:off x="3521647" y="5741271"/>
            <a:ext cx="1307035" cy="306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Masking</a:t>
            </a:r>
            <a:endParaRPr lang="ko-KR" altLang="en-US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60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D754BD91-49E4-CD23-5D9D-4B78F6E4CDF2}"/>
              </a:ext>
            </a:extLst>
          </p:cNvPr>
          <p:cNvSpPr/>
          <p:nvPr/>
        </p:nvSpPr>
        <p:spPr>
          <a:xfrm>
            <a:off x="394398" y="1043823"/>
            <a:ext cx="1884830" cy="365125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459897" y="828380"/>
            <a:ext cx="175383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Modeling</a:t>
            </a:r>
            <a:endParaRPr lang="en-US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3038A-066F-5638-6A4F-3A78D9F9BE77}"/>
              </a:ext>
            </a:extLst>
          </p:cNvPr>
          <p:cNvSpPr txBox="1"/>
          <p:nvPr/>
        </p:nvSpPr>
        <p:spPr>
          <a:xfrm>
            <a:off x="3206227" y="753040"/>
            <a:ext cx="86210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Deep learning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50937-D762-0796-8FCE-C6A19BFD225E}"/>
              </a:ext>
            </a:extLst>
          </p:cNvPr>
          <p:cNvSpPr txBox="1"/>
          <p:nvPr/>
        </p:nvSpPr>
        <p:spPr>
          <a:xfrm>
            <a:off x="3628550" y="2353769"/>
            <a:ext cx="3569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</a:t>
            </a:r>
            <a:r>
              <a:rPr lang="ko-KR" altLang="en-US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전처리된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입력을 사용해 모델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0ABC1-C676-5A8D-F321-F753B13D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35" y="1387813"/>
            <a:ext cx="4942725" cy="2241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6133D3-2216-666A-2A4B-A91CDAAA3230}"/>
              </a:ext>
            </a:extLst>
          </p:cNvPr>
          <p:cNvSpPr txBox="1"/>
          <p:nvPr/>
        </p:nvSpPr>
        <p:spPr>
          <a:xfrm>
            <a:off x="7868325" y="4880266"/>
            <a:ext cx="3569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입력 시퀀스에 대한 모델 처리 결과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(</a:t>
            </a:r>
            <a:r>
              <a:rPr lang="en-US" altLang="ko-KR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last_hidden_states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308F17-E643-83BF-7926-D112E8000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400" y="3906550"/>
            <a:ext cx="4330062" cy="24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4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D754BD91-49E4-CD23-5D9D-4B78F6E4CDF2}"/>
              </a:ext>
            </a:extLst>
          </p:cNvPr>
          <p:cNvSpPr/>
          <p:nvPr/>
        </p:nvSpPr>
        <p:spPr>
          <a:xfrm>
            <a:off x="394398" y="1043823"/>
            <a:ext cx="1884830" cy="365125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459897" y="828380"/>
            <a:ext cx="175383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Modeling</a:t>
            </a:r>
            <a:endParaRPr lang="en-US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3038A-066F-5638-6A4F-3A78D9F9BE77}"/>
              </a:ext>
            </a:extLst>
          </p:cNvPr>
          <p:cNvSpPr txBox="1"/>
          <p:nvPr/>
        </p:nvSpPr>
        <p:spPr>
          <a:xfrm>
            <a:off x="3206227" y="749721"/>
            <a:ext cx="86210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LogisticRegression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50937-D762-0796-8FCE-C6A19BFD225E}"/>
              </a:ext>
            </a:extLst>
          </p:cNvPr>
          <p:cNvSpPr txBox="1"/>
          <p:nvPr/>
        </p:nvSpPr>
        <p:spPr>
          <a:xfrm>
            <a:off x="3441203" y="1796179"/>
            <a:ext cx="394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</a:t>
            </a:r>
            <a:r>
              <a:rPr lang="en-US" altLang="ko-KR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train_test_split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으로 분리 후 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</a:t>
            </a:r>
            <a:r>
              <a:rPr lang="en-US" altLang="ko-KR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LogisticRegression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입력을 넣어 예측 진행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8E5A79-9FB7-5FE2-DA6E-CF93B057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728" y="1448136"/>
            <a:ext cx="3482642" cy="1219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A969E9-3381-6507-FCD7-699F7C0595ED}"/>
              </a:ext>
            </a:extLst>
          </p:cNvPr>
          <p:cNvSpPr txBox="1"/>
          <p:nvPr/>
        </p:nvSpPr>
        <p:spPr>
          <a:xfrm>
            <a:off x="3206227" y="2848815"/>
            <a:ext cx="86210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Evaluating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BE9D33-23D1-4124-5905-53EDD19A8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862" y="3476464"/>
            <a:ext cx="5981442" cy="27345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468660-43B8-ECD6-30ED-24BD0AB45338}"/>
              </a:ext>
            </a:extLst>
          </p:cNvPr>
          <p:cNvSpPr/>
          <p:nvPr/>
        </p:nvSpPr>
        <p:spPr>
          <a:xfrm>
            <a:off x="3969027" y="5499285"/>
            <a:ext cx="2382078" cy="89313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5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FC5DC1-37B6-E8C8-7239-9A8F4D158D67}"/>
              </a:ext>
            </a:extLst>
          </p:cNvPr>
          <p:cNvSpPr/>
          <p:nvPr/>
        </p:nvSpPr>
        <p:spPr>
          <a:xfrm>
            <a:off x="-89452" y="-94003"/>
            <a:ext cx="12281452" cy="7081211"/>
          </a:xfrm>
          <a:prstGeom prst="rect">
            <a:avLst/>
          </a:prstGeom>
          <a:solidFill>
            <a:srgbClr val="A0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255E4B-7923-46B6-DD68-BC9CC49E9323}"/>
              </a:ext>
            </a:extLst>
          </p:cNvPr>
          <p:cNvSpPr/>
          <p:nvPr/>
        </p:nvSpPr>
        <p:spPr>
          <a:xfrm>
            <a:off x="2410636" y="1862182"/>
            <a:ext cx="1042669" cy="1032731"/>
          </a:xfrm>
          <a:prstGeom prst="round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1532B0-FA43-5775-4792-E8F2B8F1E675}"/>
              </a:ext>
            </a:extLst>
          </p:cNvPr>
          <p:cNvSpPr/>
          <p:nvPr/>
        </p:nvSpPr>
        <p:spPr>
          <a:xfrm>
            <a:off x="2299562" y="1745532"/>
            <a:ext cx="821324" cy="7111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530A8-5928-F33E-FD8C-D622BEDCC3E6}"/>
              </a:ext>
            </a:extLst>
          </p:cNvPr>
          <p:cNvSpPr txBox="1"/>
          <p:nvPr/>
        </p:nvSpPr>
        <p:spPr>
          <a:xfrm>
            <a:off x="2931970" y="2281008"/>
            <a:ext cx="729554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Performance</a:t>
            </a:r>
          </a:p>
          <a:p>
            <a:r>
              <a:rPr lang="en-US" altLang="ko-KR" sz="6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Improvement</a:t>
            </a:r>
            <a:endParaRPr lang="en-US" sz="6000" b="1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81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D754BD91-49E4-CD23-5D9D-4B78F6E4CDF2}"/>
              </a:ext>
            </a:extLst>
          </p:cNvPr>
          <p:cNvSpPr/>
          <p:nvPr/>
        </p:nvSpPr>
        <p:spPr>
          <a:xfrm>
            <a:off x="212327" y="1184427"/>
            <a:ext cx="2248972" cy="365125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121497" y="659103"/>
            <a:ext cx="26736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Performance</a:t>
            </a:r>
          </a:p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improvement</a:t>
            </a:r>
            <a:endParaRPr lang="en-US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3BB37-7F56-84F8-77C3-F4E3D3775989}"/>
              </a:ext>
            </a:extLst>
          </p:cNvPr>
          <p:cNvSpPr txBox="1"/>
          <p:nvPr/>
        </p:nvSpPr>
        <p:spPr>
          <a:xfrm>
            <a:off x="3206227" y="749721"/>
            <a:ext cx="86210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Reducing categories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56A4B0-9EB9-BBD5-D76A-C346045DE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22" y="1571105"/>
            <a:ext cx="7623313" cy="19942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4C83DD-BB4D-1994-2208-24242BBB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83" y="3808072"/>
            <a:ext cx="5397129" cy="2453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4AD3F3-C3B9-AF06-885A-E64BDB41B79F}"/>
              </a:ext>
            </a:extLst>
          </p:cNvPr>
          <p:cNvSpPr txBox="1"/>
          <p:nvPr/>
        </p:nvSpPr>
        <p:spPr>
          <a:xfrm>
            <a:off x="3557411" y="4908661"/>
            <a:ext cx="2538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감정의 종류와 분포 확인</a:t>
            </a:r>
          </a:p>
        </p:txBody>
      </p:sp>
    </p:spTree>
    <p:extLst>
      <p:ext uri="{BB962C8B-B14F-4D97-AF65-F5344CB8AC3E}">
        <p14:creationId xmlns:p14="http://schemas.microsoft.com/office/powerpoint/2010/main" val="320875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D754BD91-49E4-CD23-5D9D-4B78F6E4CDF2}"/>
              </a:ext>
            </a:extLst>
          </p:cNvPr>
          <p:cNvSpPr/>
          <p:nvPr/>
        </p:nvSpPr>
        <p:spPr>
          <a:xfrm>
            <a:off x="212327" y="1184427"/>
            <a:ext cx="2248972" cy="365125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121497" y="659103"/>
            <a:ext cx="26736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Performance</a:t>
            </a:r>
          </a:p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improvement</a:t>
            </a:r>
            <a:endParaRPr lang="en-US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AA161-8DB4-8279-D55C-8527D3F0CD1A}"/>
              </a:ext>
            </a:extLst>
          </p:cNvPr>
          <p:cNvSpPr txBox="1"/>
          <p:nvPr/>
        </p:nvSpPr>
        <p:spPr>
          <a:xfrm>
            <a:off x="3206227" y="749721"/>
            <a:ext cx="86210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LogisticRegression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99F7-B3B9-47AE-5C8B-A4D229114FB9}"/>
              </a:ext>
            </a:extLst>
          </p:cNvPr>
          <p:cNvSpPr txBox="1"/>
          <p:nvPr/>
        </p:nvSpPr>
        <p:spPr>
          <a:xfrm>
            <a:off x="3206227" y="2418205"/>
            <a:ext cx="3941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</a:t>
            </a:r>
            <a:r>
              <a:rPr lang="en-US" altLang="ko-KR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train_test_split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으로 분리 후 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</a:t>
            </a:r>
            <a:r>
              <a:rPr lang="en-US" altLang="ko-KR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LogisticRegression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입력을 넣어 예측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CE1E6-BAB6-B173-D057-BFCA86ABBDAB}"/>
              </a:ext>
            </a:extLst>
          </p:cNvPr>
          <p:cNvSpPr txBox="1"/>
          <p:nvPr/>
        </p:nvSpPr>
        <p:spPr>
          <a:xfrm>
            <a:off x="3206227" y="3862852"/>
            <a:ext cx="862100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Evaluating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AC4B84-0957-1F4B-B4F7-96C5996E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75" y="1632258"/>
            <a:ext cx="4140004" cy="20951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68F554-AB01-4BD9-3DDB-9D02EF8C6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59" y="4681330"/>
            <a:ext cx="2406076" cy="8688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AE0576-43D4-3C59-156D-23640ABF2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658" y="4681330"/>
            <a:ext cx="2372466" cy="787803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A1120B8-FCB7-B189-D5D5-71689CDF7B4F}"/>
              </a:ext>
            </a:extLst>
          </p:cNvPr>
          <p:cNvSpPr/>
          <p:nvPr/>
        </p:nvSpPr>
        <p:spPr>
          <a:xfrm>
            <a:off x="6700543" y="4877233"/>
            <a:ext cx="735496" cy="477054"/>
          </a:xfrm>
          <a:prstGeom prst="rightArrow">
            <a:avLst>
              <a:gd name="adj1" fmla="val 37499"/>
              <a:gd name="adj2" fmla="val 41666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08FEF-8CF1-3954-AEB6-ECAE6FD81CE1}"/>
              </a:ext>
            </a:extLst>
          </p:cNvPr>
          <p:cNvSpPr/>
          <p:nvPr/>
        </p:nvSpPr>
        <p:spPr>
          <a:xfrm>
            <a:off x="3930813" y="4616809"/>
            <a:ext cx="1659759" cy="341775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097621-C751-746F-C566-C87D2EF33A41}"/>
              </a:ext>
            </a:extLst>
          </p:cNvPr>
          <p:cNvSpPr/>
          <p:nvPr/>
        </p:nvSpPr>
        <p:spPr>
          <a:xfrm>
            <a:off x="7555536" y="4648800"/>
            <a:ext cx="1565315" cy="339580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1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F9CE4763-9E57-0F34-EAF3-2680CAE7935B}"/>
              </a:ext>
            </a:extLst>
          </p:cNvPr>
          <p:cNvSpPr/>
          <p:nvPr/>
        </p:nvSpPr>
        <p:spPr>
          <a:xfrm>
            <a:off x="373578" y="864969"/>
            <a:ext cx="1795881" cy="365125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373578" y="644791"/>
            <a:ext cx="192647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Contents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2DEF9C9-237B-B648-3FCD-88FF0910D87B}"/>
              </a:ext>
            </a:extLst>
          </p:cNvPr>
          <p:cNvSpPr/>
          <p:nvPr/>
        </p:nvSpPr>
        <p:spPr>
          <a:xfrm>
            <a:off x="4244558" y="1345292"/>
            <a:ext cx="703213" cy="646936"/>
          </a:xfrm>
          <a:prstGeom prst="ellipse">
            <a:avLst/>
          </a:prstGeom>
          <a:solidFill>
            <a:srgbClr val="A0908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DB88-ABCB-F980-9E33-3019A06CBAF1}"/>
              </a:ext>
            </a:extLst>
          </p:cNvPr>
          <p:cNvSpPr txBox="1"/>
          <p:nvPr/>
        </p:nvSpPr>
        <p:spPr>
          <a:xfrm>
            <a:off x="4451399" y="1437927"/>
            <a:ext cx="22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3B51BB9-6266-D83E-7C6F-E4E67A0D2A4F}"/>
              </a:ext>
            </a:extLst>
          </p:cNvPr>
          <p:cNvSpPr/>
          <p:nvPr/>
        </p:nvSpPr>
        <p:spPr>
          <a:xfrm>
            <a:off x="4244558" y="2503777"/>
            <a:ext cx="703213" cy="646936"/>
          </a:xfrm>
          <a:prstGeom prst="ellipse">
            <a:avLst/>
          </a:prstGeom>
          <a:solidFill>
            <a:srgbClr val="A0908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05523-DC1C-FC34-6AFD-8A84EB3C04C3}"/>
              </a:ext>
            </a:extLst>
          </p:cNvPr>
          <p:cNvSpPr txBox="1"/>
          <p:nvPr/>
        </p:nvSpPr>
        <p:spPr>
          <a:xfrm>
            <a:off x="4420247" y="2596412"/>
            <a:ext cx="22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DB58B1-7F61-0D38-C37A-2371B51BD71E}"/>
              </a:ext>
            </a:extLst>
          </p:cNvPr>
          <p:cNvSpPr/>
          <p:nvPr/>
        </p:nvSpPr>
        <p:spPr>
          <a:xfrm>
            <a:off x="4244558" y="3662262"/>
            <a:ext cx="703213" cy="646936"/>
          </a:xfrm>
          <a:prstGeom prst="ellipse">
            <a:avLst/>
          </a:prstGeom>
          <a:solidFill>
            <a:srgbClr val="A0908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8A19F6-64C2-29C7-9E36-102681CEC4BA}"/>
              </a:ext>
            </a:extLst>
          </p:cNvPr>
          <p:cNvSpPr txBox="1"/>
          <p:nvPr/>
        </p:nvSpPr>
        <p:spPr>
          <a:xfrm>
            <a:off x="4420247" y="3754897"/>
            <a:ext cx="22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44F49E5-A0C9-420F-469B-83B8CE7E1000}"/>
              </a:ext>
            </a:extLst>
          </p:cNvPr>
          <p:cNvSpPr/>
          <p:nvPr/>
        </p:nvSpPr>
        <p:spPr>
          <a:xfrm>
            <a:off x="4244558" y="4825279"/>
            <a:ext cx="703213" cy="646936"/>
          </a:xfrm>
          <a:prstGeom prst="ellipse">
            <a:avLst/>
          </a:prstGeom>
          <a:solidFill>
            <a:srgbClr val="A0908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5C034-6E34-9A69-F77A-8E183CB8D3CC}"/>
              </a:ext>
            </a:extLst>
          </p:cNvPr>
          <p:cNvSpPr txBox="1"/>
          <p:nvPr/>
        </p:nvSpPr>
        <p:spPr>
          <a:xfrm>
            <a:off x="4384812" y="4917914"/>
            <a:ext cx="22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26E4BB-3C78-64AF-86E8-9A2ED791F8CC}"/>
              </a:ext>
            </a:extLst>
          </p:cNvPr>
          <p:cNvSpPr txBox="1"/>
          <p:nvPr/>
        </p:nvSpPr>
        <p:spPr>
          <a:xfrm>
            <a:off x="5154612" y="1416084"/>
            <a:ext cx="46676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About dataset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91692-497A-83A0-F717-6AAA6441E884}"/>
              </a:ext>
            </a:extLst>
          </p:cNvPr>
          <p:cNvSpPr txBox="1"/>
          <p:nvPr/>
        </p:nvSpPr>
        <p:spPr>
          <a:xfrm>
            <a:off x="5154612" y="2569161"/>
            <a:ext cx="46676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EDA</a:t>
            </a:r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</a:t>
            </a:r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preprocessing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ECBF0F-0701-A13C-C6CA-310983E17BC9}"/>
              </a:ext>
            </a:extLst>
          </p:cNvPr>
          <p:cNvSpPr txBox="1"/>
          <p:nvPr/>
        </p:nvSpPr>
        <p:spPr>
          <a:xfrm>
            <a:off x="5154612" y="3754897"/>
            <a:ext cx="46676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Modeling : </a:t>
            </a:r>
            <a:r>
              <a:rPr lang="en-US" altLang="ko-KR" sz="2300" b="1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DistilBert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B4DB83-EC2A-73A9-1003-5FF079EAED28}"/>
              </a:ext>
            </a:extLst>
          </p:cNvPr>
          <p:cNvSpPr txBox="1"/>
          <p:nvPr/>
        </p:nvSpPr>
        <p:spPr>
          <a:xfrm>
            <a:off x="5154612" y="4893780"/>
            <a:ext cx="52715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Performance improvement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21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FC5DC1-37B6-E8C8-7239-9A8F4D158D67}"/>
              </a:ext>
            </a:extLst>
          </p:cNvPr>
          <p:cNvSpPr/>
          <p:nvPr/>
        </p:nvSpPr>
        <p:spPr>
          <a:xfrm>
            <a:off x="-89452" y="-94003"/>
            <a:ext cx="12281452" cy="7081211"/>
          </a:xfrm>
          <a:prstGeom prst="rect">
            <a:avLst/>
          </a:prstGeom>
          <a:solidFill>
            <a:srgbClr val="A0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255E4B-7923-46B6-DD68-BC9CC49E9323}"/>
              </a:ext>
            </a:extLst>
          </p:cNvPr>
          <p:cNvSpPr/>
          <p:nvPr/>
        </p:nvSpPr>
        <p:spPr>
          <a:xfrm>
            <a:off x="3034663" y="2217773"/>
            <a:ext cx="1042669" cy="1032731"/>
          </a:xfrm>
          <a:prstGeom prst="round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1532B0-FA43-5775-4792-E8F2B8F1E675}"/>
              </a:ext>
            </a:extLst>
          </p:cNvPr>
          <p:cNvSpPr/>
          <p:nvPr/>
        </p:nvSpPr>
        <p:spPr>
          <a:xfrm>
            <a:off x="2923589" y="2101123"/>
            <a:ext cx="821324" cy="7111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530A8-5928-F33E-FD8C-D622BEDCC3E6}"/>
              </a:ext>
            </a:extLst>
          </p:cNvPr>
          <p:cNvSpPr txBox="1"/>
          <p:nvPr/>
        </p:nvSpPr>
        <p:spPr>
          <a:xfrm>
            <a:off x="3436582" y="2734138"/>
            <a:ext cx="56611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THANK YOU</a:t>
            </a:r>
            <a:endParaRPr lang="en-US" sz="6000" b="1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0313E-2019-CA81-38A8-FF9BEA8B6B75}"/>
              </a:ext>
            </a:extLst>
          </p:cNvPr>
          <p:cNvSpPr txBox="1"/>
          <p:nvPr/>
        </p:nvSpPr>
        <p:spPr>
          <a:xfrm>
            <a:off x="9061106" y="5346964"/>
            <a:ext cx="254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데이터사이언스학과</a:t>
            </a:r>
            <a:endParaRPr lang="ko-KR" altLang="en-US" sz="1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1FB44-E039-4D33-0B71-3B9380E663D4}"/>
              </a:ext>
            </a:extLst>
          </p:cNvPr>
          <p:cNvSpPr txBox="1"/>
          <p:nvPr/>
        </p:nvSpPr>
        <p:spPr>
          <a:xfrm>
            <a:off x="9061105" y="5654741"/>
            <a:ext cx="254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19013230 </a:t>
            </a:r>
            <a:r>
              <a:rPr lang="ko-KR" altLang="en-US" sz="1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홍예지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0B591-40E6-D700-88C0-FEA0543B8DDC}"/>
              </a:ext>
            </a:extLst>
          </p:cNvPr>
          <p:cNvSpPr txBox="1"/>
          <p:nvPr/>
        </p:nvSpPr>
        <p:spPr>
          <a:xfrm>
            <a:off x="9061106" y="5965904"/>
            <a:ext cx="254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yeji980603@naver.com</a:t>
            </a:r>
            <a:endParaRPr lang="ko-KR" altLang="en-US" sz="14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05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FC5DC1-37B6-E8C8-7239-9A8F4D158D67}"/>
              </a:ext>
            </a:extLst>
          </p:cNvPr>
          <p:cNvSpPr/>
          <p:nvPr/>
        </p:nvSpPr>
        <p:spPr>
          <a:xfrm>
            <a:off x="-89452" y="-94003"/>
            <a:ext cx="12281452" cy="7081211"/>
          </a:xfrm>
          <a:prstGeom prst="rect">
            <a:avLst/>
          </a:prstGeom>
          <a:solidFill>
            <a:srgbClr val="A0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255E4B-7923-46B6-DD68-BC9CC49E9323}"/>
              </a:ext>
            </a:extLst>
          </p:cNvPr>
          <p:cNvSpPr/>
          <p:nvPr/>
        </p:nvSpPr>
        <p:spPr>
          <a:xfrm>
            <a:off x="3682845" y="2217773"/>
            <a:ext cx="1042669" cy="1032731"/>
          </a:xfrm>
          <a:prstGeom prst="round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1532B0-FA43-5775-4792-E8F2B8F1E675}"/>
              </a:ext>
            </a:extLst>
          </p:cNvPr>
          <p:cNvSpPr/>
          <p:nvPr/>
        </p:nvSpPr>
        <p:spPr>
          <a:xfrm>
            <a:off x="3571771" y="2101123"/>
            <a:ext cx="821324" cy="7111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530A8-5928-F33E-FD8C-D622BEDCC3E6}"/>
              </a:ext>
            </a:extLst>
          </p:cNvPr>
          <p:cNvSpPr txBox="1"/>
          <p:nvPr/>
        </p:nvSpPr>
        <p:spPr>
          <a:xfrm>
            <a:off x="4084764" y="2734138"/>
            <a:ext cx="45024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Dataset</a:t>
            </a:r>
            <a:endParaRPr lang="en-US" sz="6000" b="1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763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F9CE4763-9E57-0F34-EAF3-2680CAE7935B}"/>
              </a:ext>
            </a:extLst>
          </p:cNvPr>
          <p:cNvSpPr/>
          <p:nvPr/>
        </p:nvSpPr>
        <p:spPr>
          <a:xfrm>
            <a:off x="504167" y="864969"/>
            <a:ext cx="1609434" cy="365125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532602" y="644791"/>
            <a:ext cx="192647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80972-454C-030A-283C-AFAAF31EEA35}"/>
              </a:ext>
            </a:extLst>
          </p:cNvPr>
          <p:cNvSpPr txBox="1"/>
          <p:nvPr/>
        </p:nvSpPr>
        <p:spPr>
          <a:xfrm>
            <a:off x="3206228" y="753040"/>
            <a:ext cx="46676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About dataset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E821235-0593-7A2C-D765-E5499409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2" y="1735862"/>
            <a:ext cx="3901778" cy="39627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28EDA0-FFF8-D3A7-9996-ECC8D8B20F4A}"/>
              </a:ext>
            </a:extLst>
          </p:cNvPr>
          <p:cNvSpPr txBox="1"/>
          <p:nvPr/>
        </p:nvSpPr>
        <p:spPr>
          <a:xfrm>
            <a:off x="7430664" y="2544568"/>
            <a:ext cx="466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트윗을 작성한 사람이 주석 형태로 작성한 감정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000BA-839A-B334-CDE9-8204C82B61A5}"/>
              </a:ext>
            </a:extLst>
          </p:cNvPr>
          <p:cNvSpPr txBox="1"/>
          <p:nvPr/>
        </p:nvSpPr>
        <p:spPr>
          <a:xfrm>
            <a:off x="7430664" y="3004745"/>
            <a:ext cx="466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✏️ </a:t>
            </a:r>
            <a:r>
              <a:rPr lang="en-US" altLang="ko-KR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tweet_id</a:t>
            </a:r>
            <a:endParaRPr lang="ko-KR" altLang="en-US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DDCB98-EF38-CFE9-ECDF-868A21A5E44A}"/>
              </a:ext>
            </a:extLst>
          </p:cNvPr>
          <p:cNvSpPr txBox="1"/>
          <p:nvPr/>
        </p:nvSpPr>
        <p:spPr>
          <a:xfrm>
            <a:off x="7430664" y="3461758"/>
            <a:ext cx="466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✏️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sentiment : 13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가지의 감정 범주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4381E-663D-C0C8-26E2-04898DD18479}"/>
              </a:ext>
            </a:extLst>
          </p:cNvPr>
          <p:cNvSpPr txBox="1"/>
          <p:nvPr/>
        </p:nvSpPr>
        <p:spPr>
          <a:xfrm>
            <a:off x="7430663" y="3918771"/>
            <a:ext cx="466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✏️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content : 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주석 형태로 작성된 텍스트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6F29CD-2BE8-0C42-0EBF-CCECD0460965}"/>
              </a:ext>
            </a:extLst>
          </p:cNvPr>
          <p:cNvSpPr txBox="1"/>
          <p:nvPr/>
        </p:nvSpPr>
        <p:spPr>
          <a:xfrm>
            <a:off x="7430664" y="4375784"/>
            <a:ext cx="466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📒 데이터의 크기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(40000, 3)</a:t>
            </a:r>
            <a:endParaRPr lang="ko-KR" altLang="en-US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52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FC5DC1-37B6-E8C8-7239-9A8F4D158D67}"/>
              </a:ext>
            </a:extLst>
          </p:cNvPr>
          <p:cNvSpPr/>
          <p:nvPr/>
        </p:nvSpPr>
        <p:spPr>
          <a:xfrm>
            <a:off x="-89452" y="-94003"/>
            <a:ext cx="12281452" cy="7081211"/>
          </a:xfrm>
          <a:prstGeom prst="rect">
            <a:avLst/>
          </a:prstGeom>
          <a:solidFill>
            <a:srgbClr val="A09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255E4B-7923-46B6-DD68-BC9CC49E9323}"/>
              </a:ext>
            </a:extLst>
          </p:cNvPr>
          <p:cNvSpPr/>
          <p:nvPr/>
        </p:nvSpPr>
        <p:spPr>
          <a:xfrm>
            <a:off x="2410636" y="1862182"/>
            <a:ext cx="1042669" cy="1032731"/>
          </a:xfrm>
          <a:prstGeom prst="round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1532B0-FA43-5775-4792-E8F2B8F1E675}"/>
              </a:ext>
            </a:extLst>
          </p:cNvPr>
          <p:cNvSpPr/>
          <p:nvPr/>
        </p:nvSpPr>
        <p:spPr>
          <a:xfrm>
            <a:off x="2299562" y="1745532"/>
            <a:ext cx="821324" cy="7111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530A8-5928-F33E-FD8C-D622BEDCC3E6}"/>
              </a:ext>
            </a:extLst>
          </p:cNvPr>
          <p:cNvSpPr txBox="1"/>
          <p:nvPr/>
        </p:nvSpPr>
        <p:spPr>
          <a:xfrm>
            <a:off x="2931970" y="2281008"/>
            <a:ext cx="729554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EDA &amp; </a:t>
            </a:r>
          </a:p>
          <a:p>
            <a:r>
              <a:rPr lang="en-US" altLang="ko-KR" sz="6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preprocessing</a:t>
            </a:r>
            <a:endParaRPr lang="en-US" sz="6000" b="1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33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물결 4">
            <a:extLst>
              <a:ext uri="{FF2B5EF4-FFF2-40B4-BE49-F238E27FC236}">
                <a16:creationId xmlns:a16="http://schemas.microsoft.com/office/drawing/2014/main" id="{E20DE961-427E-E81B-5FFE-371FBD08014C}"/>
              </a:ext>
            </a:extLst>
          </p:cNvPr>
          <p:cNvSpPr/>
          <p:nvPr/>
        </p:nvSpPr>
        <p:spPr>
          <a:xfrm>
            <a:off x="250200" y="1257207"/>
            <a:ext cx="2169103" cy="294654"/>
          </a:xfrm>
          <a:prstGeom prst="wave">
            <a:avLst>
              <a:gd name="adj1" fmla="val 7824"/>
              <a:gd name="adj2" fmla="val -1850"/>
            </a:avLst>
          </a:prstGeom>
          <a:solidFill>
            <a:srgbClr val="9A8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F9CE4763-9E57-0F34-EAF3-2680CAE7935B}"/>
              </a:ext>
            </a:extLst>
          </p:cNvPr>
          <p:cNvSpPr/>
          <p:nvPr/>
        </p:nvSpPr>
        <p:spPr>
          <a:xfrm>
            <a:off x="643361" y="800171"/>
            <a:ext cx="1006223" cy="335442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20723" y="659103"/>
            <a:ext cx="267362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EDA &amp;</a:t>
            </a:r>
          </a:p>
          <a:p>
            <a:pPr algn="ctr"/>
            <a:r>
              <a:rPr lang="en-US" altLang="ko-KR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preprocessing</a:t>
            </a:r>
            <a:endParaRPr lang="en-US" altLang="ko-KR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68CD6-4AE8-0E2E-70E0-C92CA7E77A40}"/>
              </a:ext>
            </a:extLst>
          </p:cNvPr>
          <p:cNvSpPr txBox="1"/>
          <p:nvPr/>
        </p:nvSpPr>
        <p:spPr>
          <a:xfrm>
            <a:off x="3206228" y="753040"/>
            <a:ext cx="68521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Remove unnecessary features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C419A2-13BA-8729-A18E-859FCEFF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46" y="2297415"/>
            <a:ext cx="3802710" cy="294157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33D0E1-4C96-BC58-1518-50DA814F5476}"/>
              </a:ext>
            </a:extLst>
          </p:cNvPr>
          <p:cNvGrpSpPr/>
          <p:nvPr/>
        </p:nvGrpSpPr>
        <p:grpSpPr>
          <a:xfrm>
            <a:off x="2912166" y="2551037"/>
            <a:ext cx="4263886" cy="2593359"/>
            <a:chOff x="2912166" y="2869088"/>
            <a:chExt cx="4263886" cy="259335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CAF865B-8997-DC1F-41E3-FA057A77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2166" y="2869088"/>
              <a:ext cx="4263886" cy="259335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D367CE-5503-B5B6-3DF9-7C39AE7F7E95}"/>
                </a:ext>
              </a:extLst>
            </p:cNvPr>
            <p:cNvSpPr/>
            <p:nvPr/>
          </p:nvSpPr>
          <p:spPr>
            <a:xfrm>
              <a:off x="3319670" y="2906807"/>
              <a:ext cx="655983" cy="2358895"/>
            </a:xfrm>
            <a:prstGeom prst="rect">
              <a:avLst/>
            </a:prstGeom>
            <a:noFill/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F3AF8D6-F1C8-1B05-F866-2B7FBB9D3F75}"/>
              </a:ext>
            </a:extLst>
          </p:cNvPr>
          <p:cNvSpPr/>
          <p:nvPr/>
        </p:nvSpPr>
        <p:spPr>
          <a:xfrm>
            <a:off x="7251501" y="3529676"/>
            <a:ext cx="735496" cy="477054"/>
          </a:xfrm>
          <a:prstGeom prst="rightArrow">
            <a:avLst>
              <a:gd name="adj1" fmla="val 37499"/>
              <a:gd name="adj2" fmla="val 41666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8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물결 4">
            <a:extLst>
              <a:ext uri="{FF2B5EF4-FFF2-40B4-BE49-F238E27FC236}">
                <a16:creationId xmlns:a16="http://schemas.microsoft.com/office/drawing/2014/main" id="{E20DE961-427E-E81B-5FFE-371FBD08014C}"/>
              </a:ext>
            </a:extLst>
          </p:cNvPr>
          <p:cNvSpPr/>
          <p:nvPr/>
        </p:nvSpPr>
        <p:spPr>
          <a:xfrm>
            <a:off x="250200" y="1257207"/>
            <a:ext cx="2169103" cy="294654"/>
          </a:xfrm>
          <a:prstGeom prst="wave">
            <a:avLst>
              <a:gd name="adj1" fmla="val 7824"/>
              <a:gd name="adj2" fmla="val -1850"/>
            </a:avLst>
          </a:prstGeom>
          <a:solidFill>
            <a:srgbClr val="9A8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F9CE4763-9E57-0F34-EAF3-2680CAE7935B}"/>
              </a:ext>
            </a:extLst>
          </p:cNvPr>
          <p:cNvSpPr/>
          <p:nvPr/>
        </p:nvSpPr>
        <p:spPr>
          <a:xfrm>
            <a:off x="643361" y="800171"/>
            <a:ext cx="1006223" cy="335442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20723" y="659103"/>
            <a:ext cx="267362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EDA &amp;</a:t>
            </a:r>
          </a:p>
          <a:p>
            <a:pPr algn="ctr"/>
            <a:r>
              <a:rPr lang="en-US" altLang="ko-KR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preprocessing</a:t>
            </a:r>
            <a:endParaRPr lang="en-US" altLang="ko-KR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68CD6-4AE8-0E2E-70E0-C92CA7E77A40}"/>
              </a:ext>
            </a:extLst>
          </p:cNvPr>
          <p:cNvSpPr txBox="1"/>
          <p:nvPr/>
        </p:nvSpPr>
        <p:spPr>
          <a:xfrm>
            <a:off x="3206228" y="753040"/>
            <a:ext cx="68521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Change feature name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3D0AE-9F99-4EAA-55B7-687257F0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60" y="2272453"/>
            <a:ext cx="3856054" cy="29491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9FEF1C-D96F-EF18-E947-3E67FD2FC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10" y="2253402"/>
            <a:ext cx="3825572" cy="298729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EE7A1B7-18A2-CB58-0AF3-5772C648E76E}"/>
              </a:ext>
            </a:extLst>
          </p:cNvPr>
          <p:cNvSpPr/>
          <p:nvPr/>
        </p:nvSpPr>
        <p:spPr>
          <a:xfrm>
            <a:off x="7007964" y="3529676"/>
            <a:ext cx="735496" cy="477054"/>
          </a:xfrm>
          <a:prstGeom prst="rightArrow">
            <a:avLst>
              <a:gd name="adj1" fmla="val 37499"/>
              <a:gd name="adj2" fmla="val 41666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CCD2C2-2D96-905A-279E-9EE01A9BB462}"/>
              </a:ext>
            </a:extLst>
          </p:cNvPr>
          <p:cNvSpPr/>
          <p:nvPr/>
        </p:nvSpPr>
        <p:spPr>
          <a:xfrm>
            <a:off x="8297021" y="2292331"/>
            <a:ext cx="3399183" cy="232208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22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물결 4">
            <a:extLst>
              <a:ext uri="{FF2B5EF4-FFF2-40B4-BE49-F238E27FC236}">
                <a16:creationId xmlns:a16="http://schemas.microsoft.com/office/drawing/2014/main" id="{E20DE961-427E-E81B-5FFE-371FBD08014C}"/>
              </a:ext>
            </a:extLst>
          </p:cNvPr>
          <p:cNvSpPr/>
          <p:nvPr/>
        </p:nvSpPr>
        <p:spPr>
          <a:xfrm>
            <a:off x="250200" y="1257207"/>
            <a:ext cx="2169103" cy="294654"/>
          </a:xfrm>
          <a:prstGeom prst="wave">
            <a:avLst>
              <a:gd name="adj1" fmla="val 7824"/>
              <a:gd name="adj2" fmla="val -1850"/>
            </a:avLst>
          </a:prstGeom>
          <a:solidFill>
            <a:srgbClr val="9A8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F9CE4763-9E57-0F34-EAF3-2680CAE7935B}"/>
              </a:ext>
            </a:extLst>
          </p:cNvPr>
          <p:cNvSpPr/>
          <p:nvPr/>
        </p:nvSpPr>
        <p:spPr>
          <a:xfrm>
            <a:off x="643361" y="800171"/>
            <a:ext cx="1006223" cy="335442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20723" y="659103"/>
            <a:ext cx="267362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EDA &amp;</a:t>
            </a:r>
          </a:p>
          <a:p>
            <a:pPr algn="ctr"/>
            <a:r>
              <a:rPr lang="en-US" altLang="ko-KR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preprocessing</a:t>
            </a:r>
            <a:endParaRPr lang="en-US" altLang="ko-KR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68CD6-4AE8-0E2E-70E0-C92CA7E77A40}"/>
              </a:ext>
            </a:extLst>
          </p:cNvPr>
          <p:cNvSpPr txBox="1"/>
          <p:nvPr/>
        </p:nvSpPr>
        <p:spPr>
          <a:xfrm>
            <a:off x="3206228" y="753040"/>
            <a:ext cx="68521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Text preprocessing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BD7050-1377-31C6-FE34-54781388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228" y="2408155"/>
            <a:ext cx="8512278" cy="224047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8F34CB-F917-E07D-ECB9-30DA39BE3329}"/>
              </a:ext>
            </a:extLst>
          </p:cNvPr>
          <p:cNvGrpSpPr/>
          <p:nvPr/>
        </p:nvGrpSpPr>
        <p:grpSpPr>
          <a:xfrm>
            <a:off x="3176411" y="1972733"/>
            <a:ext cx="4407146" cy="1840152"/>
            <a:chOff x="3176411" y="2052245"/>
            <a:chExt cx="4407146" cy="184015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0480863-4927-F676-56BD-8C89014E7F43}"/>
                </a:ext>
              </a:extLst>
            </p:cNvPr>
            <p:cNvSpPr/>
            <p:nvPr/>
          </p:nvSpPr>
          <p:spPr>
            <a:xfrm>
              <a:off x="3176411" y="2450796"/>
              <a:ext cx="834887" cy="354923"/>
            </a:xfrm>
            <a:prstGeom prst="ellipse">
              <a:avLst/>
            </a:prstGeom>
            <a:noFill/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84CA386-FC28-27D0-C4C5-4F13BDBB487F}"/>
                </a:ext>
              </a:extLst>
            </p:cNvPr>
            <p:cNvSpPr/>
            <p:nvPr/>
          </p:nvSpPr>
          <p:spPr>
            <a:xfrm>
              <a:off x="3965713" y="3537474"/>
              <a:ext cx="915197" cy="354923"/>
            </a:xfrm>
            <a:prstGeom prst="ellipse">
              <a:avLst/>
            </a:prstGeom>
            <a:noFill/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785151A-6641-1ABC-E8CA-D618B2053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9032" y="2052245"/>
              <a:ext cx="3694525" cy="45531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3050BC6-B2E9-3131-2F2A-68C55B326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051" y="2052245"/>
              <a:ext cx="2798506" cy="155565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83F0670-47D0-2304-FB6B-98E79D7E0B18}"/>
              </a:ext>
            </a:extLst>
          </p:cNvPr>
          <p:cNvSpPr txBox="1"/>
          <p:nvPr/>
        </p:nvSpPr>
        <p:spPr>
          <a:xfrm>
            <a:off x="7583557" y="1774725"/>
            <a:ext cx="1728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사용자명 제거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C796069-37EA-B7BB-09C2-3CB3CCAA67F3}"/>
              </a:ext>
            </a:extLst>
          </p:cNvPr>
          <p:cNvSpPr/>
          <p:nvPr/>
        </p:nvSpPr>
        <p:spPr>
          <a:xfrm>
            <a:off x="9312494" y="3741440"/>
            <a:ext cx="745905" cy="26216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7C1857E-F4B8-0A85-F184-943393B407C1}"/>
              </a:ext>
            </a:extLst>
          </p:cNvPr>
          <p:cNvCxnSpPr>
            <a:cxnSpLocks/>
          </p:cNvCxnSpPr>
          <p:nvPr/>
        </p:nvCxnSpPr>
        <p:spPr>
          <a:xfrm flipV="1">
            <a:off x="9790043" y="2200389"/>
            <a:ext cx="524308" cy="1541051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D90894-6E75-327F-90B1-30D69172403D}"/>
              </a:ext>
            </a:extLst>
          </p:cNvPr>
          <p:cNvSpPr txBox="1"/>
          <p:nvPr/>
        </p:nvSpPr>
        <p:spPr>
          <a:xfrm>
            <a:off x="9508917" y="1882667"/>
            <a:ext cx="1728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HTML 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엔티티 제거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CE98C28-EABB-34AB-54BC-6557141362FF}"/>
              </a:ext>
            </a:extLst>
          </p:cNvPr>
          <p:cNvSpPr/>
          <p:nvPr/>
        </p:nvSpPr>
        <p:spPr>
          <a:xfrm>
            <a:off x="3722240" y="3960252"/>
            <a:ext cx="993515" cy="275537"/>
          </a:xfrm>
          <a:prstGeom prst="ellipse">
            <a:avLst/>
          </a:prstGeom>
          <a:noFill/>
          <a:ln w="508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60217EA-965C-4DD8-3B3E-2AE57C1EC88C}"/>
              </a:ext>
            </a:extLst>
          </p:cNvPr>
          <p:cNvCxnSpPr>
            <a:cxnSpLocks/>
          </p:cNvCxnSpPr>
          <p:nvPr/>
        </p:nvCxnSpPr>
        <p:spPr>
          <a:xfrm>
            <a:off x="4490120" y="4206292"/>
            <a:ext cx="2831305" cy="650103"/>
          </a:xfrm>
          <a:prstGeom prst="line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E86F423-61E8-F4FE-F8B2-A6000672C381}"/>
              </a:ext>
            </a:extLst>
          </p:cNvPr>
          <p:cNvSpPr txBox="1"/>
          <p:nvPr/>
        </p:nvSpPr>
        <p:spPr>
          <a:xfrm>
            <a:off x="7296781" y="4741956"/>
            <a:ext cx="1151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URL 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제거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D9AFD-BAC2-E1A9-2895-62C06E4B0F52}"/>
              </a:ext>
            </a:extLst>
          </p:cNvPr>
          <p:cNvSpPr txBox="1"/>
          <p:nvPr/>
        </p:nvSpPr>
        <p:spPr>
          <a:xfrm>
            <a:off x="3206228" y="5574897"/>
            <a:ext cx="602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➕ 소문자 변환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특수 문자 제거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토큰화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불용어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제거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표제어 추출 등 진행</a:t>
            </a:r>
          </a:p>
        </p:txBody>
      </p:sp>
    </p:spTree>
    <p:extLst>
      <p:ext uri="{BB962C8B-B14F-4D97-AF65-F5344CB8AC3E}">
        <p14:creationId xmlns:p14="http://schemas.microsoft.com/office/powerpoint/2010/main" val="285837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03D26C-70A8-39CA-2BE4-672222AA081E}"/>
              </a:ext>
            </a:extLst>
          </p:cNvPr>
          <p:cNvSpPr/>
          <p:nvPr/>
        </p:nvSpPr>
        <p:spPr>
          <a:xfrm>
            <a:off x="0" y="-23895"/>
            <a:ext cx="2673626" cy="6881895"/>
          </a:xfrm>
          <a:prstGeom prst="rect">
            <a:avLst/>
          </a:prstGeom>
          <a:solidFill>
            <a:srgbClr val="D8C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물결 4">
            <a:extLst>
              <a:ext uri="{FF2B5EF4-FFF2-40B4-BE49-F238E27FC236}">
                <a16:creationId xmlns:a16="http://schemas.microsoft.com/office/drawing/2014/main" id="{E20DE961-427E-E81B-5FFE-371FBD08014C}"/>
              </a:ext>
            </a:extLst>
          </p:cNvPr>
          <p:cNvSpPr/>
          <p:nvPr/>
        </p:nvSpPr>
        <p:spPr>
          <a:xfrm>
            <a:off x="250200" y="1257207"/>
            <a:ext cx="2169103" cy="294654"/>
          </a:xfrm>
          <a:prstGeom prst="wave">
            <a:avLst>
              <a:gd name="adj1" fmla="val 7824"/>
              <a:gd name="adj2" fmla="val -1850"/>
            </a:avLst>
          </a:prstGeom>
          <a:solidFill>
            <a:srgbClr val="9A8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물결 3">
            <a:extLst>
              <a:ext uri="{FF2B5EF4-FFF2-40B4-BE49-F238E27FC236}">
                <a16:creationId xmlns:a16="http://schemas.microsoft.com/office/drawing/2014/main" id="{F9CE4763-9E57-0F34-EAF3-2680CAE7935B}"/>
              </a:ext>
            </a:extLst>
          </p:cNvPr>
          <p:cNvSpPr/>
          <p:nvPr/>
        </p:nvSpPr>
        <p:spPr>
          <a:xfrm>
            <a:off x="643361" y="800171"/>
            <a:ext cx="1006223" cy="335442"/>
          </a:xfrm>
          <a:prstGeom prst="wave">
            <a:avLst>
              <a:gd name="adj1" fmla="val 7824"/>
              <a:gd name="adj2" fmla="val -18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52EBD45-3A99-4391-B20E-E4B7EBC74F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45BAE-6FD8-C935-4E42-6DB4CD973457}"/>
              </a:ext>
            </a:extLst>
          </p:cNvPr>
          <p:cNvSpPr txBox="1"/>
          <p:nvPr/>
        </p:nvSpPr>
        <p:spPr>
          <a:xfrm>
            <a:off x="20723" y="659103"/>
            <a:ext cx="267362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EDA &amp;</a:t>
            </a:r>
          </a:p>
          <a:p>
            <a:pPr algn="ctr"/>
            <a:r>
              <a:rPr lang="en-US" altLang="ko-KR" sz="22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Lato" panose="020F0502020204030203" pitchFamily="34" charset="0"/>
              </a:rPr>
              <a:t>preprocessing</a:t>
            </a:r>
            <a:endParaRPr lang="en-US" altLang="ko-KR" sz="2200" b="1" dirty="0">
              <a:latin typeface="굴림" panose="020B0600000101010101" pitchFamily="50" charset="-127"/>
              <a:ea typeface="굴림" panose="020B0600000101010101" pitchFamily="50" charset="-127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68CD6-4AE8-0E2E-70E0-C92CA7E77A40}"/>
              </a:ext>
            </a:extLst>
          </p:cNvPr>
          <p:cNvSpPr txBox="1"/>
          <p:nvPr/>
        </p:nvSpPr>
        <p:spPr>
          <a:xfrm>
            <a:off x="3206228" y="753040"/>
            <a:ext cx="68521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📂</a:t>
            </a:r>
            <a:r>
              <a:rPr lang="en-US" altLang="ko-KR" sz="23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Check data structure</a:t>
            </a:r>
            <a:endParaRPr lang="ko-KR" altLang="en-US" sz="23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39D738-6393-B7C3-032A-CDED5261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92" y="1488514"/>
            <a:ext cx="3035009" cy="1561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1A3AD3-7404-2093-A71D-5FF1208F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584" y="3231609"/>
            <a:ext cx="5304582" cy="2948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D8ECED-E863-49AB-0AEC-E0B97A7C63CD}"/>
              </a:ext>
            </a:extLst>
          </p:cNvPr>
          <p:cNvSpPr txBox="1"/>
          <p:nvPr/>
        </p:nvSpPr>
        <p:spPr>
          <a:xfrm>
            <a:off x="4843269" y="2000425"/>
            <a:ext cx="2538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타입과 </a:t>
            </a:r>
            <a:r>
              <a:rPr lang="ko-KR" altLang="en-US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결측치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91DC9-6BFB-E2CF-D72B-208E22A1570F}"/>
              </a:ext>
            </a:extLst>
          </p:cNvPr>
          <p:cNvSpPr txBox="1"/>
          <p:nvPr/>
        </p:nvSpPr>
        <p:spPr>
          <a:xfrm>
            <a:off x="8789105" y="4475514"/>
            <a:ext cx="2538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✔️ 감정의 종류와 분포 확인</a:t>
            </a:r>
          </a:p>
        </p:txBody>
      </p:sp>
    </p:spTree>
    <p:extLst>
      <p:ext uri="{BB962C8B-B14F-4D97-AF65-F5344CB8AC3E}">
        <p14:creationId xmlns:p14="http://schemas.microsoft.com/office/powerpoint/2010/main" val="2081576367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5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B48F4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31206</TotalTime>
  <Words>808</Words>
  <Application>Microsoft Office PowerPoint</Application>
  <PresentationFormat>와이드스크린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휴먼둥근헤드라인</vt:lpstr>
      <vt:lpstr>Montserrat Light</vt:lpstr>
      <vt:lpstr>Montserrat</vt:lpstr>
      <vt:lpstr>Calibri</vt:lpstr>
      <vt:lpstr>한컴산뜻돋움</vt:lpstr>
      <vt:lpstr>Arial</vt:lpstr>
      <vt:lpstr>굴림</vt:lpstr>
      <vt:lpstr>Digit - Multi 1 - Bright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홍예지</cp:lastModifiedBy>
  <cp:revision>5002</cp:revision>
  <dcterms:created xsi:type="dcterms:W3CDTF">2015-09-24T05:44:04Z</dcterms:created>
  <dcterms:modified xsi:type="dcterms:W3CDTF">2024-03-09T12:21:37Z</dcterms:modified>
</cp:coreProperties>
</file>